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7.xml" ContentType="application/vnd.ms-office.chartstyle+xml"/>
  <Override PartName="/ppt/charts/colors7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205.xml" ContentType="application/vnd.ms-office.chartstyle+xml"/>
  <Override PartName="/ppt/charts/colors205.xml" ContentType="application/vnd.ms-office.chartcolorstyle+xml"/>
  <Override PartName="/ppt/charts/style206.xml" ContentType="application/vnd.ms-office.chartstyle+xml"/>
  <Override PartName="/ppt/charts/colors206.xml" ContentType="application/vnd.ms-office.chartcolorstyle+xml"/>
  <Override PartName="/ppt/charts/style267.xml" ContentType="application/vnd.ms-office.chartstyle+xml"/>
  <Override PartName="/ppt/charts/colors267.xml" ContentType="application/vnd.ms-office.chartcolorstyle+xml"/>
  <Override PartName="/ppt/charts/style285.xml" ContentType="application/vnd.ms-office.chartstyle+xml"/>
  <Override PartName="/ppt/charts/colors285.xml" ContentType="application/vnd.ms-office.chartcolorstyle+xml"/>
  <Override PartName="/ppt/charts/style386.xml" ContentType="application/vnd.ms-office.chartstyle+xml"/>
  <Override PartName="/ppt/charts/colors386.xml" ContentType="application/vnd.ms-office.chartcolorstyle+xml"/>
  <Override PartName="/ppt/charts/style387.xml" ContentType="application/vnd.ms-office.chartstyle+xml"/>
  <Override PartName="/ppt/charts/colors387.xml" ContentType="application/vnd.ms-office.chartcolorstyle+xml"/>
  <Override PartName="/ppt/charts/style406.xml" ContentType="application/vnd.ms-office.chartstyle+xml"/>
  <Override PartName="/ppt/charts/colors406.xml" ContentType="application/vnd.ms-office.chartcolorstyle+xml"/>
  <Override PartName="/ppt/charts/style407.xml" ContentType="application/vnd.ms-office.chartstyle+xml"/>
  <Override PartName="/ppt/charts/colors407.xml" ContentType="application/vnd.ms-office.chartcolorstyle+xml"/>
  <Override PartName="/ppt/charts/style448.xml" ContentType="application/vnd.ms-office.chartstyle+xml"/>
  <Override PartName="/ppt/charts/colors448.xml" ContentType="application/vnd.ms-office.chartcolorstyle+xml"/>
  <Override PartName="/ppt/charts/style449.xml" ContentType="application/vnd.ms-office.chartstyle+xml"/>
  <Override PartName="/ppt/charts/colors449.xml" ContentType="application/vnd.ms-office.chartcolorstyle+xml"/>
  <Override PartName="/ppt/charts/style639.xml" ContentType="application/vnd.ms-office.chartstyle+xml"/>
  <Override PartName="/ppt/charts/colors639.xml" ContentType="application/vnd.ms-office.chartcolorstyle+xml"/>
  <Override PartName="/ppt/charts/style640.xml" ContentType="application/vnd.ms-office.chartstyle+xml"/>
  <Override PartName="/ppt/charts/colors640.xml" ContentType="application/vnd.ms-office.chartcolorstyle+xml"/>
  <Override PartName="/ppt/charts/style653.xml" ContentType="application/vnd.ms-office.chartstyle+xml"/>
  <Override PartName="/ppt/charts/colors65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sldIdLst>
    <p:sldId id="278" r:id="rId2"/>
    <p:sldId id="1125" r:id="rId3"/>
    <p:sldId id="1126" r:id="rId4"/>
    <p:sldId id="279" r:id="rId5"/>
    <p:sldId id="276" r:id="rId6"/>
    <p:sldId id="1134" r:id="rId7"/>
    <p:sldId id="1138" r:id="rId8"/>
    <p:sldId id="1340" r:id="rId9"/>
    <p:sldId id="1341" r:id="rId10"/>
    <p:sldId id="1405" r:id="rId11"/>
    <p:sldId id="1424" r:id="rId12"/>
    <p:sldId id="1527" r:id="rId13"/>
    <p:sldId id="1528" r:id="rId14"/>
    <p:sldId id="1548" r:id="rId15"/>
    <p:sldId id="1549" r:id="rId16"/>
    <p:sldId id="1592" r:id="rId17"/>
    <p:sldId id="1593" r:id="rId18"/>
    <p:sldId id="1795" r:id="rId19"/>
    <p:sldId id="1796" r:id="rId20"/>
    <p:sldId id="1810" r:id="rId21"/>
    <p:sldId id="1874" r:id="rId22"/>
    <p:sldId id="18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0A0"/>
    <a:srgbClr val="00B050"/>
    <a:srgbClr val="595959"/>
    <a:srgbClr val="FF6521"/>
    <a:srgbClr val="5390C6"/>
    <a:srgbClr val="9941DD"/>
    <a:srgbClr val="7431A8"/>
    <a:srgbClr val="D4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4" autoAdjust="0"/>
    <p:restoredTop sz="95695" autoAdjust="0"/>
  </p:normalViewPr>
  <p:slideViewPr>
    <p:cSldViewPr snapToGrid="0" snapToObjects="1">
      <p:cViewPr varScale="1">
        <p:scale>
          <a:sx n="115" d="100"/>
          <a:sy n="115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6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407.xml"/><Relationship Id="rId2" Type="http://schemas.microsoft.com/office/2011/relationships/chartColorStyle" Target="colors40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48.xml"/><Relationship Id="rId2" Type="http://schemas.microsoft.com/office/2011/relationships/chartColorStyle" Target="colors44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449.xml"/><Relationship Id="rId2" Type="http://schemas.microsoft.com/office/2011/relationships/chartColorStyle" Target="colors44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39.xml"/><Relationship Id="rId2" Type="http://schemas.microsoft.com/office/2011/relationships/chartColorStyle" Target="colors639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640.xml"/><Relationship Id="rId2" Type="http://schemas.microsoft.com/office/2011/relationships/chartColorStyle" Target="colors640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653.xml"/><Relationship Id="rId2" Type="http://schemas.microsoft.com/office/2011/relationships/chartColorStyle" Target="colors653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05.xml"/><Relationship Id="rId2" Type="http://schemas.microsoft.com/office/2011/relationships/chartColorStyle" Target="colors205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06.xml"/><Relationship Id="rId2" Type="http://schemas.microsoft.com/office/2011/relationships/chartColorStyle" Target="colors206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67.xml"/><Relationship Id="rId2" Type="http://schemas.microsoft.com/office/2011/relationships/chartColorStyle" Target="colors267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85.xml"/><Relationship Id="rId2" Type="http://schemas.microsoft.com/office/2011/relationships/chartColorStyle" Target="colors28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86.xml"/><Relationship Id="rId2" Type="http://schemas.microsoft.com/office/2011/relationships/chartColorStyle" Target="colors38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387.xml"/><Relationship Id="rId2" Type="http://schemas.microsoft.com/office/2011/relationships/chartColorStyle" Target="colors38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406.xml"/><Relationship Id="rId2" Type="http://schemas.microsoft.com/office/2011/relationships/chartColorStyle" Target="colors40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0.33610000000000001</c:v>
                </c:pt>
                <c:pt idx="1">
                  <c:v>0.28129999999999999</c:v>
                </c:pt>
                <c:pt idx="2">
                  <c:v>0.2366</c:v>
                </c:pt>
                <c:pt idx="3" formatCode="0.0%">
                  <c:v>0.14599999999999999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0.25929999999999997</c:v>
                </c:pt>
                <c:pt idx="1">
                  <c:v>0.20050000000000001</c:v>
                </c:pt>
                <c:pt idx="2">
                  <c:v>0.3866</c:v>
                </c:pt>
                <c:pt idx="3">
                  <c:v>0.15359999999999999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0.37080000000000002</c:v>
                </c:pt>
                <c:pt idx="1">
                  <c:v>0.2359</c:v>
                </c:pt>
                <c:pt idx="2">
                  <c:v>0.23769999999999999</c:v>
                </c:pt>
                <c:pt idx="3">
                  <c:v>0.15559999999999999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 formatCode="0.0%">
                  <c:v>0.30099999999999999</c:v>
                </c:pt>
                <c:pt idx="1">
                  <c:v>0.28649999999999998</c:v>
                </c:pt>
                <c:pt idx="2">
                  <c:v>0.25850000000000001</c:v>
                </c:pt>
                <c:pt idx="3">
                  <c:v>0.15409999999999999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0.38919999999999999</c:v>
                </c:pt>
                <c:pt idx="1">
                  <c:v>0.33250000000000002</c:v>
                </c:pt>
                <c:pt idx="2">
                  <c:v>0.15809999999999999</c:v>
                </c:pt>
                <c:pt idx="3">
                  <c:v>0.1201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0.33040000000000003</c:v>
                </c:pt>
                <c:pt idx="1">
                  <c:v>0.34160000000000001</c:v>
                </c:pt>
                <c:pt idx="2">
                  <c:v>0.18840000000000001</c:v>
                </c:pt>
                <c:pt idx="3">
                  <c:v>0.13950000000000001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Sheet1!$H$2:$H$5</c:f>
              <c:numCache>
                <c:formatCode>0.00%</c:formatCode>
                <c:ptCount val="4"/>
                <c:pt idx="0">
                  <c:v>0.39360000000000001</c:v>
                </c:pt>
                <c:pt idx="1">
                  <c:v>0.31830000000000003</c:v>
                </c:pt>
                <c:pt idx="2">
                  <c:v>0.13730000000000001</c:v>
                </c:pt>
                <c:pt idx="3">
                  <c:v>0.15079999999999999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21061376"/>
        <c:axId val="721062912"/>
      </c:barChart>
      <c:catAx>
        <c:axId val="7210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062912"/>
        <c:crosses val="autoZero"/>
        <c:auto val="1"/>
        <c:lblAlgn val="ctr"/>
        <c:lblOffset val="100"/>
        <c:tickLblSkip val="1"/>
        <c:noMultiLvlLbl val="0"/>
      </c:catAx>
      <c:valAx>
        <c:axId val="721062912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0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308</c:v>
                </c:pt>
                <c:pt idx="1">
                  <c:v>240</c:v>
                </c:pt>
                <c:pt idx="2">
                  <c:v>182</c:v>
                </c:pt>
                <c:pt idx="3">
                  <c:v>144</c:v>
                </c:pt>
                <c:pt idx="4">
                  <c:v>144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64</c:v>
                </c:pt>
                <c:pt idx="1">
                  <c:v>40</c:v>
                </c:pt>
                <c:pt idx="2">
                  <c:v>45</c:v>
                </c:pt>
                <c:pt idx="3">
                  <c:v>55</c:v>
                </c:pt>
                <c:pt idx="4">
                  <c:v>21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134</c:v>
                </c:pt>
                <c:pt idx="1">
                  <c:v>95</c:v>
                </c:pt>
                <c:pt idx="2">
                  <c:v>89</c:v>
                </c:pt>
                <c:pt idx="3">
                  <c:v>63</c:v>
                </c:pt>
                <c:pt idx="4">
                  <c:v>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310</c:v>
                </c:pt>
                <c:pt idx="1">
                  <c:v>181</c:v>
                </c:pt>
                <c:pt idx="2">
                  <c:v>225</c:v>
                </c:pt>
                <c:pt idx="3">
                  <c:v>142</c:v>
                </c:pt>
                <c:pt idx="4">
                  <c:v>179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489</c:v>
                </c:pt>
                <c:pt idx="1">
                  <c:v>346</c:v>
                </c:pt>
                <c:pt idx="2">
                  <c:v>313</c:v>
                </c:pt>
                <c:pt idx="3">
                  <c:v>162</c:v>
                </c:pt>
                <c:pt idx="4">
                  <c:v>250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445</c:v>
                </c:pt>
                <c:pt idx="1">
                  <c:v>375</c:v>
                </c:pt>
                <c:pt idx="2">
                  <c:v>230</c:v>
                </c:pt>
                <c:pt idx="3">
                  <c:v>172</c:v>
                </c:pt>
                <c:pt idx="4">
                  <c:v>29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486</c:v>
                </c:pt>
                <c:pt idx="1">
                  <c:v>368</c:v>
                </c:pt>
                <c:pt idx="2">
                  <c:v>307</c:v>
                </c:pt>
                <c:pt idx="3">
                  <c:v>174</c:v>
                </c:pt>
                <c:pt idx="4">
                  <c:v>517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1086848"/>
        <c:axId val="691088384"/>
      </c:barChart>
      <c:catAx>
        <c:axId val="69108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088384"/>
        <c:crosses val="autoZero"/>
        <c:auto val="1"/>
        <c:lblAlgn val="ctr"/>
        <c:lblOffset val="100"/>
        <c:tickLblSkip val="1"/>
        <c:noMultiLvlLbl val="0"/>
      </c:catAx>
      <c:valAx>
        <c:axId val="691088384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08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0.94279999999999997</c:v>
                </c:pt>
                <c:pt idx="1">
                  <c:v>0.92779999999999996</c:v>
                </c:pt>
                <c:pt idx="2">
                  <c:v>0.90280000000000005</c:v>
                </c:pt>
                <c:pt idx="3" formatCode="0.0%">
                  <c:v>0.81100000000000005</c:v>
                </c:pt>
                <c:pt idx="4">
                  <c:v>0.74980000000000002</c:v>
                </c:pt>
                <c:pt idx="5">
                  <c:v>0.63719999999999999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0.91439999999999999</c:v>
                </c:pt>
                <c:pt idx="1">
                  <c:v>0.92530000000000001</c:v>
                </c:pt>
                <c:pt idx="2">
                  <c:v>0.87460000000000004</c:v>
                </c:pt>
                <c:pt idx="3">
                  <c:v>0.81989999999999996</c:v>
                </c:pt>
                <c:pt idx="4">
                  <c:v>0.68330000000000002</c:v>
                </c:pt>
                <c:pt idx="5">
                  <c:v>0.62319999999999998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 formatCode="0.0%">
                  <c:v>0.91900000000000004</c:v>
                </c:pt>
                <c:pt idx="1">
                  <c:v>0.91820000000000002</c:v>
                </c:pt>
                <c:pt idx="2">
                  <c:v>0.88260000000000005</c:v>
                </c:pt>
                <c:pt idx="3">
                  <c:v>0.78520000000000001</c:v>
                </c:pt>
                <c:pt idx="4">
                  <c:v>0.68140000000000001</c:v>
                </c:pt>
                <c:pt idx="5">
                  <c:v>0.72470000000000001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0.93630000000000002</c:v>
                </c:pt>
                <c:pt idx="1">
                  <c:v>0.91839999999999999</c:v>
                </c:pt>
                <c:pt idx="2" formatCode="0.0%">
                  <c:v>0.877</c:v>
                </c:pt>
                <c:pt idx="3">
                  <c:v>0.7792</c:v>
                </c:pt>
                <c:pt idx="4">
                  <c:v>0.74170000000000003</c:v>
                </c:pt>
                <c:pt idx="5">
                  <c:v>0.71279999999999999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0.96609999999999996</c:v>
                </c:pt>
                <c:pt idx="1">
                  <c:v>0.9224</c:v>
                </c:pt>
                <c:pt idx="2">
                  <c:v>0.9173</c:v>
                </c:pt>
                <c:pt idx="3">
                  <c:v>0.83040000000000003</c:v>
                </c:pt>
                <c:pt idx="4">
                  <c:v>0.76970000000000005</c:v>
                </c:pt>
                <c:pt idx="5">
                  <c:v>0.63360000000000005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Sheet1!$G$2:$G$7</c:f>
              <c:numCache>
                <c:formatCode>0.00%</c:formatCode>
                <c:ptCount val="6"/>
                <c:pt idx="0">
                  <c:v>0.95089999999999997</c:v>
                </c:pt>
                <c:pt idx="1">
                  <c:v>0.96450000000000002</c:v>
                </c:pt>
                <c:pt idx="2">
                  <c:v>0.96609999999999996</c:v>
                </c:pt>
                <c:pt idx="3">
                  <c:v>0.84530000000000005</c:v>
                </c:pt>
                <c:pt idx="4">
                  <c:v>0.79510000000000003</c:v>
                </c:pt>
                <c:pt idx="5">
                  <c:v>0.54679999999999995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and travel and entertainment card</c:v>
                </c:pt>
                <c:pt idx="5">
                  <c:v>Loan or line of credit</c:v>
                </c:pt>
              </c:strCache>
            </c:strRef>
          </c:cat>
          <c:val>
            <c:numRef>
              <c:f>Sheet1!$H$2:$H$7</c:f>
              <c:numCache>
                <c:formatCode>0.00%</c:formatCode>
                <c:ptCount val="6"/>
                <c:pt idx="0">
                  <c:v>0.98950000000000005</c:v>
                </c:pt>
                <c:pt idx="1">
                  <c:v>0.93610000000000004</c:v>
                </c:pt>
                <c:pt idx="2">
                  <c:v>0.94089999999999996</c:v>
                </c:pt>
                <c:pt idx="3">
                  <c:v>0.83589999999999998</c:v>
                </c:pt>
                <c:pt idx="4">
                  <c:v>0.88959999999999995</c:v>
                </c:pt>
                <c:pt idx="5">
                  <c:v>0.47310000000000002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1517312"/>
        <c:axId val="691518848"/>
      </c:barChart>
      <c:catAx>
        <c:axId val="69151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518848"/>
        <c:crosses val="autoZero"/>
        <c:auto val="1"/>
        <c:lblAlgn val="ctr"/>
        <c:lblOffset val="100"/>
        <c:tickLblSkip val="1"/>
        <c:noMultiLvlLbl val="0"/>
      </c:catAx>
      <c:valAx>
        <c:axId val="6915188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51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0.66510000000000002</c:v>
                </c:pt>
                <c:pt idx="1">
                  <c:v>0.66539999999999999</c:v>
                </c:pt>
                <c:pt idx="2">
                  <c:v>0.52110000000000001</c:v>
                </c:pt>
                <c:pt idx="3" formatCode="0.0%">
                  <c:v>0.629</c:v>
                </c:pt>
                <c:pt idx="4">
                  <c:v>0.12859999999999999</c:v>
                </c:pt>
                <c:pt idx="5">
                  <c:v>9.9699999999999997E-2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0.71020000000000005</c:v>
                </c:pt>
                <c:pt idx="1">
                  <c:v>0.8569</c:v>
                </c:pt>
                <c:pt idx="2">
                  <c:v>0.53639999999999999</c:v>
                </c:pt>
                <c:pt idx="3">
                  <c:v>0.64470000000000005</c:v>
                </c:pt>
                <c:pt idx="4">
                  <c:v>0.1177</c:v>
                </c:pt>
                <c:pt idx="5">
                  <c:v>5.3600000000000002E-2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0.6875</c:v>
                </c:pt>
                <c:pt idx="1">
                  <c:v>0.78480000000000005</c:v>
                </c:pt>
                <c:pt idx="2">
                  <c:v>0.53559999999999997</c:v>
                </c:pt>
                <c:pt idx="3">
                  <c:v>0.68530000000000002</c:v>
                </c:pt>
                <c:pt idx="4">
                  <c:v>0.10639999999999999</c:v>
                </c:pt>
                <c:pt idx="5">
                  <c:v>7.7899999999999997E-2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0.71209999999999996</c:v>
                </c:pt>
                <c:pt idx="1">
                  <c:v>0.70540000000000003</c:v>
                </c:pt>
                <c:pt idx="2">
                  <c:v>0.55089999999999995</c:v>
                </c:pt>
                <c:pt idx="3">
                  <c:v>0.67459999999999998</c:v>
                </c:pt>
                <c:pt idx="4">
                  <c:v>0.1231</c:v>
                </c:pt>
                <c:pt idx="5">
                  <c:v>0.1108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0.66790000000000005</c:v>
                </c:pt>
                <c:pt idx="1">
                  <c:v>0.59719999999999995</c:v>
                </c:pt>
                <c:pt idx="2">
                  <c:v>0.47410000000000002</c:v>
                </c:pt>
                <c:pt idx="3">
                  <c:v>0.66359999999999997</c:v>
                </c:pt>
                <c:pt idx="4">
                  <c:v>0.12180000000000001</c:v>
                </c:pt>
                <c:pt idx="5">
                  <c:v>0.1215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Sheet1!$G$2:$G$7</c:f>
              <c:numCache>
                <c:formatCode>0.00%</c:formatCode>
                <c:ptCount val="6"/>
                <c:pt idx="0">
                  <c:v>0.62980000000000003</c:v>
                </c:pt>
                <c:pt idx="1">
                  <c:v>0.48949999999999999</c:v>
                </c:pt>
                <c:pt idx="2">
                  <c:v>0.47249999999999998</c:v>
                </c:pt>
                <c:pt idx="3" formatCode="0.0%">
                  <c:v>0.58699999999999997</c:v>
                </c:pt>
                <c:pt idx="4">
                  <c:v>0.1225</c:v>
                </c:pt>
                <c:pt idx="5" formatCode="0.0%">
                  <c:v>0.113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ATM</c:v>
                </c:pt>
                <c:pt idx="1">
                  <c:v>Electronic financial</c:v>
                </c:pt>
                <c:pt idx="2">
                  <c:v>Retirement</c:v>
                </c:pt>
                <c:pt idx="3">
                  <c:v>Debit card</c:v>
                </c:pt>
                <c:pt idx="4">
                  <c:v>Brokerage</c:v>
                </c:pt>
                <c:pt idx="5">
                  <c:v>Money Market</c:v>
                </c:pt>
              </c:strCache>
            </c:strRef>
          </c:cat>
          <c:val>
            <c:numRef>
              <c:f>Sheet1!$H$2:$H$7</c:f>
              <c:numCache>
                <c:formatCode>0.00%</c:formatCode>
                <c:ptCount val="6"/>
                <c:pt idx="0">
                  <c:v>0.50090000000000001</c:v>
                </c:pt>
                <c:pt idx="1">
                  <c:v>0.40649999999999997</c:v>
                </c:pt>
                <c:pt idx="2">
                  <c:v>0.53769999999999996</c:v>
                </c:pt>
                <c:pt idx="3">
                  <c:v>0.4194</c:v>
                </c:pt>
                <c:pt idx="4">
                  <c:v>0.2054</c:v>
                </c:pt>
                <c:pt idx="5">
                  <c:v>0.13039999999999999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1165440"/>
        <c:axId val="691167232"/>
      </c:barChart>
      <c:catAx>
        <c:axId val="6911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167232"/>
        <c:crosses val="autoZero"/>
        <c:auto val="1"/>
        <c:lblAlgn val="ctr"/>
        <c:lblOffset val="100"/>
        <c:tickLblSkip val="1"/>
        <c:noMultiLvlLbl val="0"/>
      </c:catAx>
      <c:valAx>
        <c:axId val="6911672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16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0.1232</c:v>
                </c:pt>
                <c:pt idx="1">
                  <c:v>0.36549999999999999</c:v>
                </c:pt>
                <c:pt idx="2">
                  <c:v>0.1157</c:v>
                </c:pt>
                <c:pt idx="3">
                  <c:v>0.39560000000000001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 formatCode="0.0%">
                  <c:v>5.3999999999999999E-2</c:v>
                </c:pt>
                <c:pt idx="1">
                  <c:v>0.3695</c:v>
                </c:pt>
                <c:pt idx="2">
                  <c:v>0.1764</c:v>
                </c:pt>
                <c:pt idx="3">
                  <c:v>0.40010000000000001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0.10050000000000001</c:v>
                </c:pt>
                <c:pt idx="1">
                  <c:v>0.3044</c:v>
                </c:pt>
                <c:pt idx="2">
                  <c:v>0.1333</c:v>
                </c:pt>
                <c:pt idx="3">
                  <c:v>0.4617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0.10970000000000001</c:v>
                </c:pt>
                <c:pt idx="1">
                  <c:v>0.34179999999999999</c:v>
                </c:pt>
                <c:pt idx="2">
                  <c:v>0.1171</c:v>
                </c:pt>
                <c:pt idx="3">
                  <c:v>0.43140000000000001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0.15540000000000001</c:v>
                </c:pt>
                <c:pt idx="1">
                  <c:v>0.4012</c:v>
                </c:pt>
                <c:pt idx="2" formatCode="0.0%">
                  <c:v>0.109</c:v>
                </c:pt>
                <c:pt idx="3">
                  <c:v>0.33429999999999999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 formatCode="0.0%">
                  <c:v>0.16300000000000001</c:v>
                </c:pt>
                <c:pt idx="1">
                  <c:v>0.38769999999999999</c:v>
                </c:pt>
                <c:pt idx="2">
                  <c:v>7.5600000000000001E-2</c:v>
                </c:pt>
                <c:pt idx="3">
                  <c:v>0.37369999999999998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 formatCode="0.00%">
                  <c:v>0.19650000000000001</c:v>
                </c:pt>
                <c:pt idx="1">
                  <c:v>0.42</c:v>
                </c:pt>
                <c:pt idx="2" formatCode="0.00%">
                  <c:v>4.7600000000000003E-2</c:v>
                </c:pt>
                <c:pt idx="3" formatCode="0.00%">
                  <c:v>0.33579999999999999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1317376"/>
        <c:axId val="691319168"/>
      </c:barChart>
      <c:catAx>
        <c:axId val="6913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319168"/>
        <c:crosses val="autoZero"/>
        <c:auto val="1"/>
        <c:lblAlgn val="ctr"/>
        <c:lblOffset val="100"/>
        <c:tickLblSkip val="1"/>
        <c:noMultiLvlLbl val="0"/>
      </c:catAx>
      <c:valAx>
        <c:axId val="6913191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31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0.1343</c:v>
                </c:pt>
                <c:pt idx="1">
                  <c:v>0.25829999999999997</c:v>
                </c:pt>
                <c:pt idx="2">
                  <c:v>0.3634</c:v>
                </c:pt>
                <c:pt idx="3">
                  <c:v>0.10580000000000001</c:v>
                </c:pt>
                <c:pt idx="4">
                  <c:v>0.13819999999999999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0.11219999999999999</c:v>
                </c:pt>
                <c:pt idx="1">
                  <c:v>0.25140000000000001</c:v>
                </c:pt>
                <c:pt idx="2">
                  <c:v>0.39240000000000003</c:v>
                </c:pt>
                <c:pt idx="3">
                  <c:v>9.4200000000000006E-2</c:v>
                </c:pt>
                <c:pt idx="4">
                  <c:v>0.14979999999999999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0.10349999999999999</c:v>
                </c:pt>
                <c:pt idx="1">
                  <c:v>0.20580000000000001</c:v>
                </c:pt>
                <c:pt idx="2" formatCode="0.0%">
                  <c:v>0.41199999999999998</c:v>
                </c:pt>
                <c:pt idx="3">
                  <c:v>0.10290000000000001</c:v>
                </c:pt>
                <c:pt idx="4">
                  <c:v>0.17580000000000001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 formatCode="0.00%">
                  <c:v>0.1022</c:v>
                </c:pt>
                <c:pt idx="1">
                  <c:v>0.22800000000000001</c:v>
                </c:pt>
                <c:pt idx="2">
                  <c:v>0.34100000000000003</c:v>
                </c:pt>
                <c:pt idx="3" formatCode="0.00%">
                  <c:v>0.16070000000000001</c:v>
                </c:pt>
                <c:pt idx="4" formatCode="0.00%">
                  <c:v>0.1681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0.15690000000000001</c:v>
                </c:pt>
                <c:pt idx="1">
                  <c:v>0.2717</c:v>
                </c:pt>
                <c:pt idx="2">
                  <c:v>0.3584</c:v>
                </c:pt>
                <c:pt idx="3">
                  <c:v>0.1003</c:v>
                </c:pt>
                <c:pt idx="4">
                  <c:v>0.1128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0.1888</c:v>
                </c:pt>
                <c:pt idx="1">
                  <c:v>0.29870000000000002</c:v>
                </c:pt>
                <c:pt idx="2">
                  <c:v>0.31990000000000002</c:v>
                </c:pt>
                <c:pt idx="3">
                  <c:v>8.2199999999999995E-2</c:v>
                </c:pt>
                <c:pt idx="4">
                  <c:v>0.1104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0.1885</c:v>
                </c:pt>
                <c:pt idx="1">
                  <c:v>0.34710000000000002</c:v>
                </c:pt>
                <c:pt idx="2">
                  <c:v>0.34520000000000001</c:v>
                </c:pt>
                <c:pt idx="3" formatCode="0.0%">
                  <c:v>4.8000000000000001E-2</c:v>
                </c:pt>
                <c:pt idx="4">
                  <c:v>7.1099999999999997E-2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0899968"/>
        <c:axId val="690918144"/>
      </c:barChart>
      <c:catAx>
        <c:axId val="69089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918144"/>
        <c:crosses val="autoZero"/>
        <c:auto val="1"/>
        <c:lblAlgn val="ctr"/>
        <c:lblOffset val="100"/>
        <c:tickLblSkip val="1"/>
        <c:noMultiLvlLbl val="0"/>
      </c:catAx>
      <c:valAx>
        <c:axId val="690918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89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0.39240000000000003</c:v>
                </c:pt>
                <c:pt idx="1">
                  <c:v>0.51670000000000005</c:v>
                </c:pt>
                <c:pt idx="2">
                  <c:v>0.66379999999999995</c:v>
                </c:pt>
                <c:pt idx="3">
                  <c:v>0.1414</c:v>
                </c:pt>
                <c:pt idx="4">
                  <c:v>4.87E-2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0.49980000000000002</c:v>
                </c:pt>
                <c:pt idx="1">
                  <c:v>0.60009999999999997</c:v>
                </c:pt>
                <c:pt idx="2">
                  <c:v>0.72919999999999996</c:v>
                </c:pt>
                <c:pt idx="3" formatCode="0.0%">
                  <c:v>0.13900000000000001</c:v>
                </c:pt>
                <c:pt idx="4">
                  <c:v>4.4299999999999999E-2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0.41880000000000001</c:v>
                </c:pt>
                <c:pt idx="1">
                  <c:v>0.63190000000000002</c:v>
                </c:pt>
                <c:pt idx="2">
                  <c:v>0.65610000000000002</c:v>
                </c:pt>
                <c:pt idx="3">
                  <c:v>0.1114</c:v>
                </c:pt>
                <c:pt idx="4">
                  <c:v>6.1800000000000001E-2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0.37330000000000002</c:v>
                </c:pt>
                <c:pt idx="1">
                  <c:v>0.57909999999999995</c:v>
                </c:pt>
                <c:pt idx="2">
                  <c:v>0.63580000000000003</c:v>
                </c:pt>
                <c:pt idx="3" formatCode="0.0%">
                  <c:v>0.113</c:v>
                </c:pt>
                <c:pt idx="4">
                  <c:v>4.5600000000000002E-2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0.38479999999999998</c:v>
                </c:pt>
                <c:pt idx="1">
                  <c:v>0.49259999999999998</c:v>
                </c:pt>
                <c:pt idx="2">
                  <c:v>0.63080000000000003</c:v>
                </c:pt>
                <c:pt idx="3">
                  <c:v>0.13139999999999999</c:v>
                </c:pt>
                <c:pt idx="4">
                  <c:v>4.7300000000000002E-2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 formatCode="0.0%">
                  <c:v>0.371</c:v>
                </c:pt>
                <c:pt idx="1">
                  <c:v>0.37890000000000001</c:v>
                </c:pt>
                <c:pt idx="2">
                  <c:v>0.65569999999999995</c:v>
                </c:pt>
                <c:pt idx="3">
                  <c:v>0.1804</c:v>
                </c:pt>
                <c:pt idx="4">
                  <c:v>5.16E-2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0.26419999999999999</c:v>
                </c:pt>
                <c:pt idx="1">
                  <c:v>0.26829999999999998</c:v>
                </c:pt>
                <c:pt idx="2" formatCode="0.0%">
                  <c:v>0.69399999999999995</c:v>
                </c:pt>
                <c:pt idx="3">
                  <c:v>0.22409999999999999</c:v>
                </c:pt>
                <c:pt idx="4">
                  <c:v>4.1399999999999999E-2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91371392"/>
        <c:axId val="691377280"/>
      </c:barChart>
      <c:catAx>
        <c:axId val="69137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377280"/>
        <c:crosses val="autoZero"/>
        <c:auto val="1"/>
        <c:lblAlgn val="ctr"/>
        <c:lblOffset val="100"/>
        <c:tickLblSkip val="1"/>
        <c:noMultiLvlLbl val="0"/>
      </c:catAx>
      <c:valAx>
        <c:axId val="691377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37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0.48770000000000002</c:v>
                </c:pt>
                <c:pt idx="1">
                  <c:v>0.22489999999999999</c:v>
                </c:pt>
                <c:pt idx="2">
                  <c:v>0.16889999999999999</c:v>
                </c:pt>
                <c:pt idx="3">
                  <c:v>7.5200000000000003E-2</c:v>
                </c:pt>
                <c:pt idx="4">
                  <c:v>3.6600000000000001E-2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0.46079999999999999</c:v>
                </c:pt>
                <c:pt idx="1">
                  <c:v>0.38440000000000002</c:v>
                </c:pt>
                <c:pt idx="2" formatCode="0.0%">
                  <c:v>5.1999999999999998E-2</c:v>
                </c:pt>
                <c:pt idx="3">
                  <c:v>6.4000000000000003E-3</c:v>
                </c:pt>
                <c:pt idx="4">
                  <c:v>7.8100000000000003E-2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0.5494</c:v>
                </c:pt>
                <c:pt idx="1">
                  <c:v>0.30890000000000001</c:v>
                </c:pt>
                <c:pt idx="2">
                  <c:v>0.1038</c:v>
                </c:pt>
                <c:pt idx="3">
                  <c:v>9.1000000000000004E-3</c:v>
                </c:pt>
                <c:pt idx="4">
                  <c:v>2.63E-2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0.51349999999999996</c:v>
                </c:pt>
                <c:pt idx="1">
                  <c:v>0.21540000000000001</c:v>
                </c:pt>
                <c:pt idx="2" formatCode="0.0%">
                  <c:v>0.23100000000000001</c:v>
                </c:pt>
                <c:pt idx="3">
                  <c:v>1.35E-2</c:v>
                </c:pt>
                <c:pt idx="4">
                  <c:v>2.2800000000000001E-2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0.50449999999999995</c:v>
                </c:pt>
                <c:pt idx="1">
                  <c:v>0.15840000000000001</c:v>
                </c:pt>
                <c:pt idx="2">
                  <c:v>0.2399</c:v>
                </c:pt>
                <c:pt idx="3">
                  <c:v>6.5199999999999994E-2</c:v>
                </c:pt>
                <c:pt idx="4">
                  <c:v>2.76E-2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0.43259999999999998</c:v>
                </c:pt>
                <c:pt idx="1">
                  <c:v>0.14940000000000001</c:v>
                </c:pt>
                <c:pt idx="2">
                  <c:v>0.2361</c:v>
                </c:pt>
                <c:pt idx="3">
                  <c:v>0.14080000000000001</c:v>
                </c:pt>
                <c:pt idx="4" formatCode="0.0%">
                  <c:v>3.4000000000000002E-2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 formatCode="0.00%">
                  <c:v>0.41110000000000002</c:v>
                </c:pt>
                <c:pt idx="1">
                  <c:v>5.3999999999999999E-2</c:v>
                </c:pt>
                <c:pt idx="2" formatCode="0.00%">
                  <c:v>0.13969999999999999</c:v>
                </c:pt>
                <c:pt idx="3" formatCode="0.00%">
                  <c:v>0.35709999999999997</c:v>
                </c:pt>
                <c:pt idx="4" formatCode="0.00%">
                  <c:v>3.44E-2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21184640"/>
        <c:axId val="721186176"/>
      </c:barChart>
      <c:catAx>
        <c:axId val="7211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186176"/>
        <c:crosses val="autoZero"/>
        <c:auto val="1"/>
        <c:lblAlgn val="ctr"/>
        <c:lblOffset val="100"/>
        <c:tickLblSkip val="1"/>
        <c:noMultiLvlLbl val="0"/>
      </c:catAx>
      <c:valAx>
        <c:axId val="7211861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18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0.88390000000000002</c:v>
                </c:pt>
                <c:pt idx="1">
                  <c:v>2.98E-2</c:v>
                </c:pt>
                <c:pt idx="2">
                  <c:v>8.6300000000000002E-2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0.95240000000000002</c:v>
                </c:pt>
                <c:pt idx="1">
                  <c:v>2.76E-2</c:v>
                </c:pt>
                <c:pt idx="2" formatCode="0%">
                  <c:v>0.02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0.93389999999999995</c:v>
                </c:pt>
                <c:pt idx="1">
                  <c:v>2.0500000000000001E-2</c:v>
                </c:pt>
                <c:pt idx="2">
                  <c:v>4.5600000000000002E-2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0.87690000000000001</c:v>
                </c:pt>
                <c:pt idx="1">
                  <c:v>3.9600000000000003E-2</c:v>
                </c:pt>
                <c:pt idx="2">
                  <c:v>8.3500000000000005E-2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0.86660000000000004</c:v>
                </c:pt>
                <c:pt idx="1">
                  <c:v>3.6499999999999998E-2</c:v>
                </c:pt>
                <c:pt idx="2">
                  <c:v>9.69E-2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 formatCode="0.00%">
                  <c:v>0.87060000000000004</c:v>
                </c:pt>
                <c:pt idx="1">
                  <c:v>1.2999999999999999E-2</c:v>
                </c:pt>
                <c:pt idx="2" formatCode="0.00%">
                  <c:v>0.1164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Sheet1!$H$2:$H$4</c:f>
              <c:numCache>
                <c:formatCode>0.00%</c:formatCode>
                <c:ptCount val="3"/>
                <c:pt idx="0">
                  <c:v>0.75939999999999996</c:v>
                </c:pt>
                <c:pt idx="1">
                  <c:v>3.3399999999999999E-2</c:v>
                </c:pt>
                <c:pt idx="2">
                  <c:v>0.2072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21324288"/>
        <c:axId val="721338368"/>
      </c:barChart>
      <c:catAx>
        <c:axId val="7213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38368"/>
        <c:crosses val="autoZero"/>
        <c:auto val="1"/>
        <c:lblAlgn val="ctr"/>
        <c:lblOffset val="100"/>
        <c:tickLblSkip val="1"/>
        <c:noMultiLvlLbl val="0"/>
      </c:catAx>
      <c:valAx>
        <c:axId val="72133836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0.3266</c:v>
                </c:pt>
                <c:pt idx="1">
                  <c:v>0.25869999999999999</c:v>
                </c:pt>
                <c:pt idx="2">
                  <c:v>0.41460000000000002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0.34279999999999999</c:v>
                </c:pt>
                <c:pt idx="1">
                  <c:v>0.36919999999999997</c:v>
                </c:pt>
                <c:pt idx="2">
                  <c:v>0.28789999999999999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0.38090000000000002</c:v>
                </c:pt>
                <c:pt idx="1">
                  <c:v>0.31790000000000002</c:v>
                </c:pt>
                <c:pt idx="2">
                  <c:v>0.30120000000000002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0.3453</c:v>
                </c:pt>
                <c:pt idx="1">
                  <c:v>0.26650000000000001</c:v>
                </c:pt>
                <c:pt idx="2">
                  <c:v>0.38819999999999999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0.30520000000000003</c:v>
                </c:pt>
                <c:pt idx="1">
                  <c:v>0.23849999999999999</c:v>
                </c:pt>
                <c:pt idx="2">
                  <c:v>0.45629999999999998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 formatCode="0.00%">
                  <c:v>0.25769999999999998</c:v>
                </c:pt>
                <c:pt idx="1">
                  <c:v>0.159</c:v>
                </c:pt>
                <c:pt idx="2" formatCode="0.00%">
                  <c:v>0.58340000000000003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Sheet1!$H$2:$H$4</c:f>
              <c:numCache>
                <c:formatCode>0.00%</c:formatCode>
                <c:ptCount val="3"/>
                <c:pt idx="0">
                  <c:v>0.27110000000000001</c:v>
                </c:pt>
                <c:pt idx="1">
                  <c:v>8.2900000000000001E-2</c:v>
                </c:pt>
                <c:pt idx="2" formatCode="0.0%">
                  <c:v>0.64600000000000002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21501568"/>
        <c:axId val="721503360"/>
      </c:barChart>
      <c:catAx>
        <c:axId val="7215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503360"/>
        <c:crosses val="autoZero"/>
        <c:auto val="1"/>
        <c:lblAlgn val="ctr"/>
        <c:lblOffset val="100"/>
        <c:tickLblSkip val="1"/>
        <c:noMultiLvlLbl val="0"/>
      </c:catAx>
      <c:valAx>
        <c:axId val="7215033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50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0.54479999999999995</c:v>
                </c:pt>
                <c:pt idx="1">
                  <c:v>0.3947</c:v>
                </c:pt>
                <c:pt idx="2" formatCode="0.0%">
                  <c:v>0.32400000000000001</c:v>
                </c:pt>
                <c:pt idx="3">
                  <c:v>0.13739999999999999</c:v>
                </c:pt>
                <c:pt idx="4">
                  <c:v>0.3115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0.40660000000000002</c:v>
                </c:pt>
                <c:pt idx="1">
                  <c:v>0.34689999999999999</c:v>
                </c:pt>
                <c:pt idx="2">
                  <c:v>0.30780000000000002</c:v>
                </c:pt>
                <c:pt idx="3">
                  <c:v>7.6300000000000007E-2</c:v>
                </c:pt>
                <c:pt idx="4" formatCode="0.0%">
                  <c:v>0.14099999999999999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0.49740000000000001</c:v>
                </c:pt>
                <c:pt idx="1">
                  <c:v>0.41549999999999998</c:v>
                </c:pt>
                <c:pt idx="2">
                  <c:v>0.34760000000000002</c:v>
                </c:pt>
                <c:pt idx="3">
                  <c:v>0.13650000000000001</c:v>
                </c:pt>
                <c:pt idx="4">
                  <c:v>0.24709999999999999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 formatCode="0.0%">
                  <c:v>0.58599999999999997</c:v>
                </c:pt>
                <c:pt idx="1">
                  <c:v>0.47920000000000001</c:v>
                </c:pt>
                <c:pt idx="2">
                  <c:v>0.40679999999999999</c:v>
                </c:pt>
                <c:pt idx="3">
                  <c:v>0.16450000000000001</c:v>
                </c:pt>
                <c:pt idx="4" formatCode="0.0%">
                  <c:v>0.31900000000000001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0.63160000000000005</c:v>
                </c:pt>
                <c:pt idx="1">
                  <c:v>0.45279999999999998</c:v>
                </c:pt>
                <c:pt idx="2">
                  <c:v>0.36709999999999998</c:v>
                </c:pt>
                <c:pt idx="3">
                  <c:v>0.1721</c:v>
                </c:pt>
                <c:pt idx="4">
                  <c:v>0.37869999999999998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 formatCode="0.00%">
                  <c:v>0.54910000000000003</c:v>
                </c:pt>
                <c:pt idx="1">
                  <c:v>0.26800000000000002</c:v>
                </c:pt>
                <c:pt idx="2" formatCode="0.00%">
                  <c:v>0.19040000000000001</c:v>
                </c:pt>
                <c:pt idx="3" formatCode="0.00%">
                  <c:v>0.1074</c:v>
                </c:pt>
                <c:pt idx="4" formatCode="0.00%">
                  <c:v>0.40620000000000001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0.60109999999999997</c:v>
                </c:pt>
                <c:pt idx="1">
                  <c:v>0.30220000000000002</c:v>
                </c:pt>
                <c:pt idx="2" formatCode="0.0%">
                  <c:v>0.21299999999999999</c:v>
                </c:pt>
                <c:pt idx="3">
                  <c:v>0.1525</c:v>
                </c:pt>
                <c:pt idx="4">
                  <c:v>0.44879999999999998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06898944"/>
        <c:axId val="706904832"/>
      </c:barChart>
      <c:catAx>
        <c:axId val="7068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904832"/>
        <c:crosses val="autoZero"/>
        <c:auto val="1"/>
        <c:lblAlgn val="ctr"/>
        <c:lblOffset val="100"/>
        <c:tickLblSkip val="1"/>
        <c:noMultiLvlLbl val="0"/>
      </c:catAx>
      <c:valAx>
        <c:axId val="70690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89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0.78759999999999997</c:v>
                </c:pt>
                <c:pt idx="1">
                  <c:v>0.60460000000000003</c:v>
                </c:pt>
                <c:pt idx="2">
                  <c:v>0.15620000000000001</c:v>
                </c:pt>
                <c:pt idx="3">
                  <c:v>0.20380000000000001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0.62870000000000004</c:v>
                </c:pt>
                <c:pt idx="1">
                  <c:v>0.34589999999999999</c:v>
                </c:pt>
                <c:pt idx="2">
                  <c:v>0.25109999999999999</c:v>
                </c:pt>
                <c:pt idx="3">
                  <c:v>0.36919999999999997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0.72909999999999997</c:v>
                </c:pt>
                <c:pt idx="1">
                  <c:v>0.50780000000000003</c:v>
                </c:pt>
                <c:pt idx="2">
                  <c:v>0.2014</c:v>
                </c:pt>
                <c:pt idx="3">
                  <c:v>0.25159999999999999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0.8054</c:v>
                </c:pt>
                <c:pt idx="1">
                  <c:v>0.63029999999999997</c:v>
                </c:pt>
                <c:pt idx="2">
                  <c:v>0.1401</c:v>
                </c:pt>
                <c:pt idx="3">
                  <c:v>0.1855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0.83489999999999998</c:v>
                </c:pt>
                <c:pt idx="1">
                  <c:v>0.6825</c:v>
                </c:pt>
                <c:pt idx="2">
                  <c:v>0.1353</c:v>
                </c:pt>
                <c:pt idx="3" formatCode="0.0%">
                  <c:v>0.16300000000000001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0.87019999999999997</c:v>
                </c:pt>
                <c:pt idx="1">
                  <c:v>0.78690000000000004</c:v>
                </c:pt>
                <c:pt idx="2">
                  <c:v>6.9500000000000006E-2</c:v>
                </c:pt>
                <c:pt idx="3">
                  <c:v>0.1167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 formatCode="0.00%">
                  <c:v>0.92020000000000002</c:v>
                </c:pt>
                <c:pt idx="1">
                  <c:v>0.78</c:v>
                </c:pt>
                <c:pt idx="2" formatCode="0.00%">
                  <c:v>9.9299999999999999E-2</c:v>
                </c:pt>
                <c:pt idx="3" formatCode="0.00%">
                  <c:v>7.2800000000000004E-2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07272064"/>
        <c:axId val="707277952"/>
      </c:barChart>
      <c:catAx>
        <c:axId val="70727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277952"/>
        <c:crosses val="autoZero"/>
        <c:auto val="1"/>
        <c:lblAlgn val="ctr"/>
        <c:lblOffset val="100"/>
        <c:tickLblSkip val="1"/>
        <c:noMultiLvlLbl val="0"/>
      </c:catAx>
      <c:valAx>
        <c:axId val="707277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27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0.63009999999999999</c:v>
                </c:pt>
                <c:pt idx="1">
                  <c:v>0.56920000000000004</c:v>
                </c:pt>
                <c:pt idx="2">
                  <c:v>0.1358</c:v>
                </c:pt>
                <c:pt idx="3">
                  <c:v>3.6200000000000003E-2</c:v>
                </c:pt>
                <c:pt idx="4">
                  <c:v>0.10539999999999999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0.80089999999999995</c:v>
                </c:pt>
                <c:pt idx="1">
                  <c:v>0.76919999999999999</c:v>
                </c:pt>
                <c:pt idx="2">
                  <c:v>7.5300000000000006E-2</c:v>
                </c:pt>
                <c:pt idx="3">
                  <c:v>5.4800000000000001E-2</c:v>
                </c:pt>
                <c:pt idx="4">
                  <c:v>2.0500000000000001E-2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0.81620000000000004</c:v>
                </c:pt>
                <c:pt idx="1">
                  <c:v>0.78639999999999999</c:v>
                </c:pt>
                <c:pt idx="2">
                  <c:v>8.6099999999999996E-2</c:v>
                </c:pt>
                <c:pt idx="3">
                  <c:v>3.9199999999999999E-2</c:v>
                </c:pt>
                <c:pt idx="4">
                  <c:v>6.1400000000000003E-2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0.74670000000000003</c:v>
                </c:pt>
                <c:pt idx="1">
                  <c:v>0.71009999999999995</c:v>
                </c:pt>
                <c:pt idx="2">
                  <c:v>0.15229999999999999</c:v>
                </c:pt>
                <c:pt idx="3" formatCode="0.0%">
                  <c:v>3.9E-2</c:v>
                </c:pt>
                <c:pt idx="4">
                  <c:v>0.12239999999999999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0.59789999999999999</c:v>
                </c:pt>
                <c:pt idx="1">
                  <c:v>0.53190000000000004</c:v>
                </c:pt>
                <c:pt idx="2">
                  <c:v>0.1641</c:v>
                </c:pt>
                <c:pt idx="3">
                  <c:v>4.0099999999999997E-2</c:v>
                </c:pt>
                <c:pt idx="4">
                  <c:v>0.12540000000000001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0.4385</c:v>
                </c:pt>
                <c:pt idx="1">
                  <c:v>0.32679999999999998</c:v>
                </c:pt>
                <c:pt idx="2">
                  <c:v>0.17169999999999999</c:v>
                </c:pt>
                <c:pt idx="3">
                  <c:v>3.0200000000000001E-2</c:v>
                </c:pt>
                <c:pt idx="4" formatCode="0.0%">
                  <c:v>0.14599999999999999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0.37090000000000001</c:v>
                </c:pt>
                <c:pt idx="1">
                  <c:v>0.27689999999999998</c:v>
                </c:pt>
                <c:pt idx="2">
                  <c:v>0.1236</c:v>
                </c:pt>
                <c:pt idx="3">
                  <c:v>1.7299999999999999E-2</c:v>
                </c:pt>
                <c:pt idx="4">
                  <c:v>0.10929999999999999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07174400"/>
        <c:axId val="707175936"/>
      </c:barChart>
      <c:catAx>
        <c:axId val="70717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175936"/>
        <c:crosses val="autoZero"/>
        <c:auto val="1"/>
        <c:lblAlgn val="ctr"/>
        <c:lblOffset val="100"/>
        <c:tickLblSkip val="1"/>
        <c:noMultiLvlLbl val="0"/>
      </c:catAx>
      <c:valAx>
        <c:axId val="707175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17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</c:v>
                </c:pt>
                <c:pt idx="1">
                  <c:v>168</c:v>
                </c:pt>
                <c:pt idx="2">
                  <c:v>54</c:v>
                </c:pt>
                <c:pt idx="3">
                  <c:v>102</c:v>
                </c:pt>
                <c:pt idx="4">
                  <c:v>35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159</c:v>
                </c:pt>
                <c:pt idx="1">
                  <c:v>193</c:v>
                </c:pt>
                <c:pt idx="2">
                  <c:v>135</c:v>
                </c:pt>
                <c:pt idx="3">
                  <c:v>155</c:v>
                </c:pt>
                <c:pt idx="4">
                  <c:v>81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160</c:v>
                </c:pt>
                <c:pt idx="1">
                  <c:v>190</c:v>
                </c:pt>
                <c:pt idx="2">
                  <c:v>134</c:v>
                </c:pt>
                <c:pt idx="3">
                  <c:v>215</c:v>
                </c:pt>
                <c:pt idx="4">
                  <c:v>51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130</c:v>
                </c:pt>
                <c:pt idx="1">
                  <c:v>174</c:v>
                </c:pt>
                <c:pt idx="2">
                  <c:v>45</c:v>
                </c:pt>
                <c:pt idx="3">
                  <c:v>74</c:v>
                </c:pt>
                <c:pt idx="4">
                  <c:v>33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81</c:v>
                </c:pt>
                <c:pt idx="1">
                  <c:v>138</c:v>
                </c:pt>
                <c:pt idx="2">
                  <c:v>43</c:v>
                </c:pt>
                <c:pt idx="3">
                  <c:v>56</c:v>
                </c:pt>
                <c:pt idx="4">
                  <c:v>38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51</c:v>
                </c:pt>
                <c:pt idx="1">
                  <c:v>138</c:v>
                </c:pt>
                <c:pt idx="2">
                  <c:v>35</c:v>
                </c:pt>
                <c:pt idx="3">
                  <c:v>40</c:v>
                </c:pt>
                <c:pt idx="4">
                  <c:v>32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46</c:v>
                </c:pt>
                <c:pt idx="1">
                  <c:v>151</c:v>
                </c:pt>
                <c:pt idx="2">
                  <c:v>33</c:v>
                </c:pt>
                <c:pt idx="3">
                  <c:v>97</c:v>
                </c:pt>
                <c:pt idx="4">
                  <c:v>22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07232128"/>
        <c:axId val="707233664"/>
      </c:barChart>
      <c:catAx>
        <c:axId val="70723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233664"/>
        <c:crosses val="autoZero"/>
        <c:auto val="1"/>
        <c:lblAlgn val="ctr"/>
        <c:lblOffset val="100"/>
        <c:tickLblSkip val="1"/>
        <c:noMultiLvlLbl val="0"/>
      </c:catAx>
      <c:valAx>
        <c:axId val="7072336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23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BFBFBF"/>
            </a:solidFill>
            <a:ln w="6350"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0.69310000000000005</c:v>
                </c:pt>
                <c:pt idx="1">
                  <c:v>0.24729999999999999</c:v>
                </c:pt>
                <c:pt idx="2">
                  <c:v>0.40110000000000001</c:v>
                </c:pt>
                <c:pt idx="3">
                  <c:v>0.47849999999999998</c:v>
                </c:pt>
                <c:pt idx="4">
                  <c:v>0.13850000000000001</c:v>
                </c:pt>
                <c:pt idx="5">
                  <c:v>8.6E-3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0-AD19-4505-A44B-553E6638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9941DD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0.65180000000000005</c:v>
                </c:pt>
                <c:pt idx="1">
                  <c:v>8.6400000000000005E-2</c:v>
                </c:pt>
                <c:pt idx="2">
                  <c:v>0.30830000000000002</c:v>
                </c:pt>
                <c:pt idx="3">
                  <c:v>0.54120000000000001</c:v>
                </c:pt>
                <c:pt idx="4">
                  <c:v>8.1900000000000001E-2</c:v>
                </c:pt>
                <c:pt idx="5">
                  <c:v>1.2200000000000001E-2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1-AD19-4505-A44B-553E663893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0.63839999999999997</c:v>
                </c:pt>
                <c:pt idx="1">
                  <c:v>0.1583</c:v>
                </c:pt>
                <c:pt idx="2">
                  <c:v>0.30990000000000001</c:v>
                </c:pt>
                <c:pt idx="3">
                  <c:v>0.57220000000000004</c:v>
                </c:pt>
                <c:pt idx="4">
                  <c:v>6.9500000000000006E-2</c:v>
                </c:pt>
                <c:pt idx="5">
                  <c:v>1.03E-2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2-AD19-4505-A44B-553E663893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0.70960000000000001</c:v>
                </c:pt>
                <c:pt idx="1">
                  <c:v>0.24529999999999999</c:v>
                </c:pt>
                <c:pt idx="2">
                  <c:v>0.39319999999999999</c:v>
                </c:pt>
                <c:pt idx="3">
                  <c:v>0.5575</c:v>
                </c:pt>
                <c:pt idx="4">
                  <c:v>9.8799999999999999E-2</c:v>
                </c:pt>
                <c:pt idx="5">
                  <c:v>9.2999999999999992E-3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3-AD19-4505-A44B-553E663893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 formatCode="0.00%">
                  <c:v>0.70650000000000002</c:v>
                </c:pt>
                <c:pt idx="1">
                  <c:v>0.34</c:v>
                </c:pt>
                <c:pt idx="2" formatCode="0.00%">
                  <c:v>0.4229</c:v>
                </c:pt>
                <c:pt idx="3" formatCode="0.00%">
                  <c:v>0.46829999999999999</c:v>
                </c:pt>
                <c:pt idx="4" formatCode="0.0%">
                  <c:v>0.16400000000000001</c:v>
                </c:pt>
                <c:pt idx="5" formatCode="0.00%">
                  <c:v>6.1000000000000004E-3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4-AD19-4505-A44B-553E663893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6521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Sheet1!$G$2:$G$7</c:f>
              <c:numCache>
                <c:formatCode>0.00%</c:formatCode>
                <c:ptCount val="6"/>
                <c:pt idx="0">
                  <c:v>0.70520000000000005</c:v>
                </c:pt>
                <c:pt idx="1">
                  <c:v>0.3473</c:v>
                </c:pt>
                <c:pt idx="2">
                  <c:v>0.4667</c:v>
                </c:pt>
                <c:pt idx="3">
                  <c:v>0.33389999999999997</c:v>
                </c:pt>
                <c:pt idx="4" formatCode="0.0%">
                  <c:v>0.21199999999999999</c:v>
                </c:pt>
                <c:pt idx="5">
                  <c:v>3.5000000000000001E-3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5-AD19-4505-A44B-553E663893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595959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Sheet1!$H$2:$H$7</c:f>
              <c:numCache>
                <c:formatCode>0.00%</c:formatCode>
                <c:ptCount val="6"/>
                <c:pt idx="0">
                  <c:v>0.77059999999999995</c:v>
                </c:pt>
                <c:pt idx="1">
                  <c:v>0.38179999999999997</c:v>
                </c:pt>
                <c:pt idx="2">
                  <c:v>0.59289999999999998</c:v>
                </c:pt>
                <c:pt idx="3">
                  <c:v>0.2452</c:v>
                </c:pt>
                <c:pt idx="4">
                  <c:v>0.29389999999999999</c:v>
                </c:pt>
                <c:pt idx="5">
                  <c:v>8.3999999999999995E-3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      <c:ext xmlns:c16="http://schemas.microsoft.com/office/drawing/2014/chart" uri="{C3380CC4-5D6E-409C-BE32-E72D297353CC}">
              <c16:uniqueId val="{00000006-AD19-4505-A44B-553E6638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707367680"/>
        <c:axId val="707369216"/>
      </c:barChart>
      <c:catAx>
        <c:axId val="70736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lnSpc>
                <a:spcPct val="80000"/>
              </a:lnSpc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369216"/>
        <c:crosses val="autoZero"/>
        <c:auto val="1"/>
        <c:lblAlgn val="ctr"/>
        <c:lblOffset val="100"/>
        <c:tickLblSkip val="1"/>
        <c:noMultiLvlLbl val="0"/>
      </c:catAx>
      <c:valAx>
        <c:axId val="707369216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rgbClr val="7F7F7F"/>
              </a:solidFill>
              <a:prstDash val="sysDot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7F7F7F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36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2D1D-ADA3-6344-9947-70B63EB9D0F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781F5-0D5B-284A-B105-66C1CD48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B8171-4046-4563-A780-E3CB605394B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17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1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00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1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3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3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73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9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B8171-4046-4563-A780-E3CB605394B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016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53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0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0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2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781F5-0D5B-284A-B105-66C1CD4898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4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strategicbusiness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558" y="2286593"/>
            <a:ext cx="7772400" cy="424732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8612" y="2788913"/>
            <a:ext cx="2576346" cy="286232"/>
          </a:xfrm>
        </p:spPr>
        <p:txBody>
          <a:bodyPr wrap="none">
            <a:spAutoFit/>
          </a:bodyPr>
          <a:lstStyle>
            <a:lvl1pPr marL="0" indent="0" algn="r">
              <a:buNone/>
              <a:defRPr sz="14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48281" y="111211"/>
            <a:ext cx="8884508" cy="6623221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8" descr="sbilogo-1109">
            <a:extLst>
              <a:ext uri="{FF2B5EF4-FFF2-40B4-BE49-F238E27FC236}">
                <a16:creationId xmlns="" xmlns:a16="http://schemas.microsoft.com/office/drawing/2014/main" id="{61B2070E-52EF-4768-9874-81719CC6F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94" y="284750"/>
            <a:ext cx="1371600" cy="54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CFDlogo-0411b.jpg">
            <a:extLst>
              <a:ext uri="{FF2B5EF4-FFF2-40B4-BE49-F238E27FC236}">
                <a16:creationId xmlns="" xmlns:a16="http://schemas.microsoft.com/office/drawing/2014/main" id="{68CBA3B7-4818-4326-BF44-BFE86F9BCD9F}"/>
              </a:ext>
            </a:extLst>
          </p:cNvPr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451" y="3979708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729BDCA-3F86-4FA7-AC7F-5B71D50F7B90}"/>
              </a:ext>
            </a:extLst>
          </p:cNvPr>
          <p:cNvSpPr/>
          <p:nvPr userDrawn="1"/>
        </p:nvSpPr>
        <p:spPr>
          <a:xfrm>
            <a:off x="3910143" y="3272733"/>
            <a:ext cx="4734815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89D39E1-DCDA-4CD9-8125-98D28E9E3D43}"/>
              </a:ext>
            </a:extLst>
          </p:cNvPr>
          <p:cNvSpPr/>
          <p:nvPr userDrawn="1"/>
        </p:nvSpPr>
        <p:spPr>
          <a:xfrm>
            <a:off x="5706613" y="3530477"/>
            <a:ext cx="2939947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45DE7F9-205B-4DAA-AF82-D210BDA254D3}"/>
              </a:ext>
            </a:extLst>
          </p:cNvPr>
          <p:cNvSpPr/>
          <p:nvPr userDrawn="1"/>
        </p:nvSpPr>
        <p:spPr>
          <a:xfrm>
            <a:off x="5087622" y="3399771"/>
            <a:ext cx="3557336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1">
            <a:extLst>
              <a:ext uri="{FF2B5EF4-FFF2-40B4-BE49-F238E27FC236}">
                <a16:creationId xmlns="" xmlns:a16="http://schemas.microsoft.com/office/drawing/2014/main" id="{51E6EBD3-926D-4CC7-8B5E-9DF21FE66E07}"/>
              </a:ext>
            </a:extLst>
          </p:cNvPr>
          <p:cNvSpPr txBox="1">
            <a:spLocks/>
          </p:cNvSpPr>
          <p:nvPr userDrawn="1"/>
        </p:nvSpPr>
        <p:spPr>
          <a:xfrm>
            <a:off x="252668" y="6331602"/>
            <a:ext cx="28479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© Strategic Business Insights 2021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="" xmlns:a16="http://schemas.microsoft.com/office/drawing/2014/main" id="{33E21ED2-7B36-4A8C-9350-B249D1D798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59439" y="4477322"/>
            <a:ext cx="4419600" cy="463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Helvetica" panose="020B0604020202020204" pitchFamily="34" charset="0"/>
              <a:cs typeface="Helvetica" panose="020B0604020202020204" pitchFamily="34" charset="0"/>
              <a:hlinkClick r:id="rId4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Times New Roman" charset="0"/>
                <a:ea typeface="Times New Roman" charset="0"/>
                <a:cs typeface="Times New Roman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ctr">
              <a:lnSpc>
                <a:spcPct val="80000"/>
              </a:lnSpc>
              <a:defRPr sz="2400" b="1">
                <a:solidFill>
                  <a:srgbClr val="5E2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48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6019800" cy="6858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68130" y="6248400"/>
            <a:ext cx="79487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‹#›</a:t>
            </a:fld>
            <a:endParaRPr lang="en-CA" dirty="0" smtClean="0"/>
          </a:p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362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6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48000"/>
            <a:ext cx="7886700" cy="424732"/>
          </a:xfrm>
        </p:spPr>
        <p:txBody>
          <a:bodyPr anchor="b">
            <a:sp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</p:spTree>
    <p:extLst>
      <p:ext uri="{BB962C8B-B14F-4D97-AF65-F5344CB8AC3E}">
        <p14:creationId xmlns:p14="http://schemas.microsoft.com/office/powerpoint/2010/main" val="14204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8F8FFC-EDD4-4D3A-B486-2142DBC1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60915EE-0049-40A2-8736-0F8EEF94E1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3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2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4D40-03DB-F840-91EA-1BE1900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1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55875"/>
            <a:ext cx="6400800" cy="777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9701"/>
            <a:ext cx="3048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897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Snapshot 2011-04-18 18-02-19.tiff">
            <a:hlinkClick r:id="" action="ppaction://noaction"/>
            <a:extLst>
              <a:ext uri="{FF2B5EF4-FFF2-40B4-BE49-F238E27FC236}">
                <a16:creationId xmlns="" xmlns:a16="http://schemas.microsoft.com/office/drawing/2014/main" id="{DC7F4589-8610-43BA-91E7-A26E4E38A9A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">
            <a:extLst>
              <a:ext uri="{FF2B5EF4-FFF2-40B4-BE49-F238E27FC236}">
                <a16:creationId xmlns="" xmlns:a16="http://schemas.microsoft.com/office/drawing/2014/main" id="{9ED63D3C-0D74-43CC-A94E-8CF774259EA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7DF3144-495C-4355-BAB5-54172320A2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60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rgbClr val="5E2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rategicbusines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FDlogo-0411b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3451" y="3979708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8" descr="sbilogo-1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094" y="284750"/>
            <a:ext cx="1371600" cy="54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59439" y="4477322"/>
            <a:ext cx="4419600" cy="463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Helvetica" panose="020B0604020202020204" pitchFamily="34" charset="0"/>
              <a:cs typeface="Helvetica" panose="020B0604020202020204" pitchFamily="34" charset="0"/>
              <a:hlinkClick r:id="rId4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Times New Roman" charset="0"/>
                <a:ea typeface="Times New Roman" charset="0"/>
                <a:cs typeface="Times New Roman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884501F-2AF8-2A42-9690-CFFACF93D26C}"/>
              </a:ext>
            </a:extLst>
          </p:cNvPr>
          <p:cNvSpPr/>
          <p:nvPr/>
        </p:nvSpPr>
        <p:spPr>
          <a:xfrm>
            <a:off x="3910143" y="3272733"/>
            <a:ext cx="4734815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52371CA-EC3A-C14B-8AB7-7AC508DF6604}"/>
              </a:ext>
            </a:extLst>
          </p:cNvPr>
          <p:cNvSpPr/>
          <p:nvPr/>
        </p:nvSpPr>
        <p:spPr>
          <a:xfrm>
            <a:off x="5706613" y="3530477"/>
            <a:ext cx="2939947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93676D3-335C-6E4F-BF05-74E2D6CB20CA}"/>
              </a:ext>
            </a:extLst>
          </p:cNvPr>
          <p:cNvSpPr/>
          <p:nvPr/>
        </p:nvSpPr>
        <p:spPr>
          <a:xfrm>
            <a:off x="5087622" y="3399771"/>
            <a:ext cx="3557336" cy="76636"/>
          </a:xfrm>
          <a:prstGeom prst="rect">
            <a:avLst/>
          </a:prstGeom>
          <a:gradFill flip="none" rotWithShape="1">
            <a:gsLst>
              <a:gs pos="0">
                <a:srgbClr val="5E20A0"/>
              </a:gs>
              <a:gs pos="72000">
                <a:srgbClr val="D4D3DD"/>
              </a:gs>
              <a:gs pos="100000">
                <a:srgbClr val="D4D3DD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661" y="6450496"/>
            <a:ext cx="369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="" xmlns:a16="http://schemas.microsoft.com/office/drawing/2014/main" id="{EDECBAFE-D406-4832-9678-5C7533607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defTabSz="457200"/>
            <a:r>
              <a:rPr lang="en-US" sz="2400" b="1" dirty="0">
                <a:solidFill>
                  <a:srgbClr val="5E20A0"/>
                </a:solidFill>
                <a:latin typeface="Verdana" charset="0"/>
                <a:ea typeface="Verdana" charset="0"/>
                <a:cs typeface="Verdana" charset="0"/>
              </a:rPr>
              <a:t>Standard Graphic Analysis</a:t>
            </a:r>
            <a:br>
              <a:rPr lang="en-US" sz="2400" b="1" dirty="0">
                <a:solidFill>
                  <a:srgbClr val="5E20A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2400" b="1" dirty="0">
                <a:solidFill>
                  <a:srgbClr val="5E20A0"/>
                </a:solidFill>
                <a:latin typeface="Verdana" charset="0"/>
                <a:ea typeface="Verdana" charset="0"/>
                <a:cs typeface="Verdana" charset="0"/>
              </a:rPr>
              <a:t>Generational Cohorts</a:t>
            </a:r>
            <a:endParaRPr lang="en-CA" dirty="0"/>
          </a:p>
        </p:txBody>
      </p:sp>
      <p:sp>
        <p:nvSpPr>
          <p:cNvPr id="15" name="Subtitle 14">
            <a:extLst>
              <a:ext uri="{FF2B5EF4-FFF2-40B4-BE49-F238E27FC236}">
                <a16:creationId xmlns="" xmlns:a16="http://schemas.microsoft.com/office/drawing/2014/main" id="{213CE2BF-768A-48AC-BAC7-61F915AB4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6117" y="2788913"/>
            <a:ext cx="918841" cy="286232"/>
          </a:xfrm>
        </p:spPr>
        <p:txBody>
          <a:bodyPr/>
          <a:lstStyle/>
          <a:p>
            <a:r>
              <a:rPr lang="en-CA" dirty="0" smtClean="0"/>
              <a:t>June 2021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 rot="20040814">
            <a:off x="379333" y="1541418"/>
            <a:ext cx="4860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75000"/>
                  </a:schemeClr>
                </a:solidFill>
                <a:latin typeface="Verdana"/>
                <a:cs typeface="Verdana"/>
              </a:rPr>
              <a:t>SAMPLE</a:t>
            </a:r>
            <a:endParaRPr lang="en-US" sz="8800" dirty="0">
              <a:solidFill>
                <a:schemeClr val="bg1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13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Incidences Of Owning Life Insurance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Tables L-2, L-5:  Incidences of various types of life insurance 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Questions L-2, L-4a, Cols A,B; L-5, L-6a, L-7a, L-8a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15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Have Homeowner's Or Renter's Insurance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G-3a : Incidence of homeowner's or renter's insurance on primary residence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G-3a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4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Incidences Of Having Loans On Primary Home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G-6a : Incidence Of loans On primary residence - Summary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G-6a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04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Mean Debts On Primary Home ($000s)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Tables RE5, G-14A, G-14BC, G-14B_MVSA, G-14C_MVSA: Mean debts on primary home ($000s, incl. 0) (missing value substitution applied)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 for Total Debt:  Own home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 for Other Loans:  Have type of loan on primary home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15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Incidences Of Owning Retirement Accounts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F-4 : Ownership of retirement products (Summary)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Questionnaire Section F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69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Mean Amounts Held In Retirement Accounts ($000s)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Tables F-BAL, F-4g, F-6g, F-ANNBAL, F-5: Balance in Keogh accounts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Own type of retirement account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Questionnaire Section F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58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Incidences Of Making Various Financial Transactions (1)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TRNS: Incidence of types of financial transactions (excluding cash)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Balance Sheet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5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Incidences Of Making Various Financial Transactions (2)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TRNS: Incidence of types of financial transactions (excluding cash)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Balance Sheet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76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Household's Financial Strategy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N-1 : Household's financial strategy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N-1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7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Household's Financial Confidence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N-2 : Household's financial confidence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N-2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11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3"/>
          <p:cNvSpPr>
            <a:spLocks noGrp="1"/>
          </p:cNvSpPr>
          <p:nvPr>
            <p:ph type="title"/>
          </p:nvPr>
        </p:nvSpPr>
        <p:spPr>
          <a:xfrm>
            <a:off x="1219200" y="355875"/>
            <a:ext cx="6400800" cy="7776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489701"/>
            <a:ext cx="2057400" cy="365125"/>
          </a:xfrm>
        </p:spPr>
        <p:txBody>
          <a:bodyPr/>
          <a:lstStyle/>
          <a:p>
            <a:pPr lvl="0"/>
            <a:r>
              <a:rPr lang="en-CA" noProof="0"/>
              <a:t>Page </a:t>
            </a:r>
            <a:fld id="{98FEBD99-BCA0-47C4-A2ED-E5223AC06260}" type="slidenum">
              <a:rPr lang="en-CA" noProof="0" smtClean="0"/>
              <a:pPr lvl="0"/>
              <a:t>2</a:t>
            </a:fld>
            <a:endParaRPr lang="en-CA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7D8F7BA-AA0A-4BA6-921F-355AC01A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6" name="TextBox 2">
            <a:extLst>
              <a:ext uri="{FF2B5EF4-FFF2-40B4-BE49-F238E27FC236}">
                <a16:creationId xmlns="" xmlns:a16="http://schemas.microsoft.com/office/drawing/2014/main" id="{821D53BD-C498-40BB-887D-8403AA065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7391400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 Segment Definitions…………………………………………………….	4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Demographics……………………………………………………………………..	7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Accounts……………………………………………………………………………	22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Balance Sheets……………………………………………………………………	44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Cards……………………………………………………………………………….	59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Consumer Credit………………………………………………………………….	87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 Marketing…………………………………………………………………..	104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Health Insurance………………………………………………………………….	145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Institutions…………………………………………………………………………	178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Online Financial Activities………………………………………………………	218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Investments……………………………………………………………………….	241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Life Events………………………………………………………………………...	270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Life Insurance…………………………………………………………………….	283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Property and Casualty Insurance………………………………………………	302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Planning and Advice……………………………………………………………..	319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Real Estate and Debt……………………………………………………………	399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43750" algn="r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7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How Household Would Use Unexpected $25,000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B-1 : Uses for unexpected $25,000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B-1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2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5E20A0"/>
                </a:solidFill>
              </a:rPr>
              <a:t>For More Information</a:t>
            </a:r>
          </a:p>
        </p:txBody>
      </p:sp>
      <p:sp>
        <p:nvSpPr>
          <p:cNvPr id="66564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indent="-6350">
              <a:spcBef>
                <a:spcPts val="3838"/>
              </a:spcBef>
            </a:pPr>
            <a:r>
              <a:rPr lang="en-US" dirty="0">
                <a:solidFill>
                  <a:srgbClr val="5E20A0"/>
                </a:solidFill>
                <a:cs typeface="Arial" pitchFamily="34" charset="0"/>
              </a:rPr>
              <a:t>Consumer Financial Decisions: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>
                <a:cs typeface="Arial" pitchFamily="34" charset="0"/>
              </a:rPr>
              <a:t>Larry Cohen 	</a:t>
            </a:r>
            <a:r>
              <a:rPr lang="en-US" sz="1400" dirty="0" smtClean="0">
                <a:cs typeface="Arial" pitchFamily="34" charset="0"/>
              </a:rPr>
              <a:t>lcohen@sbi-i.com	+</a:t>
            </a:r>
            <a:r>
              <a:rPr lang="en-US" sz="1400" dirty="0">
                <a:cs typeface="Arial" pitchFamily="34" charset="0"/>
              </a:rPr>
              <a:t>1 609 378 5044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Kathi Barringer	kbarringer@sbi-i.com	+1 609 378 5041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Joanne Tauber	jtauber@sbi-i.com</a:t>
            </a:r>
            <a:r>
              <a:rPr lang="en-US" sz="1400" dirty="0" smtClean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en-US" sz="1400" dirty="0" smtClean="0">
                <a:cs typeface="Arial" pitchFamily="34" charset="0"/>
              </a:rPr>
              <a:t>+1 609 378 5041</a:t>
            </a:r>
            <a:endParaRPr lang="en-US" sz="1400" u="sng" dirty="0">
              <a:cs typeface="Arial" pitchFamily="34" charset="0"/>
            </a:endParaRP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Kathryn </a:t>
            </a:r>
            <a:r>
              <a:rPr lang="en-US" sz="1400" dirty="0">
                <a:cs typeface="Arial" pitchFamily="34" charset="0"/>
              </a:rPr>
              <a:t>Spring	</a:t>
            </a:r>
            <a:r>
              <a:rPr lang="en-US" sz="1400" dirty="0" smtClean="0">
                <a:cs typeface="Arial" pitchFamily="34" charset="0"/>
              </a:rPr>
              <a:t>kspring@sbi-i.com	+1 </a:t>
            </a:r>
            <a:r>
              <a:rPr lang="en-US" sz="1400" dirty="0">
                <a:cs typeface="Arial" pitchFamily="34" charset="0"/>
              </a:rPr>
              <a:t>804 272 </a:t>
            </a:r>
            <a:r>
              <a:rPr lang="en-US" sz="1400" dirty="0" smtClean="0">
                <a:cs typeface="Arial" pitchFamily="34" charset="0"/>
              </a:rPr>
              <a:t>0270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r>
              <a:rPr lang="en-CA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21</a:t>
            </a:fld>
            <a:endParaRPr lang="en-CA" smtClean="0"/>
          </a:p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70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r>
              <a:rPr lang="en-CA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22</a:t>
            </a:fld>
            <a:endParaRPr lang="en-CA" smtClean="0"/>
          </a:p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4876800" y="1511300"/>
            <a:ext cx="3429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5E20A0"/>
                </a:solidFill>
                <a:cs typeface="Arial" pitchFamily="34" charset="0"/>
              </a:rPr>
              <a:t>England</a:t>
            </a:r>
          </a:p>
          <a:p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London</a:t>
            </a:r>
          </a:p>
          <a:p>
            <a:r>
              <a:rPr lang="en-US" sz="1400" dirty="0" smtClean="0"/>
              <a:t>86-90 </a:t>
            </a:r>
            <a:r>
              <a:rPr lang="en-US" sz="1400" dirty="0"/>
              <a:t>Paul Street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London </a:t>
            </a:r>
            <a:r>
              <a:rPr lang="en-US" sz="1400" dirty="0" smtClean="0"/>
              <a:t>EC2A 4NE,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 England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</a:t>
            </a:r>
            <a:r>
              <a:rPr lang="en-US" sz="1400" dirty="0"/>
              <a:t>+44 (0)20 4538 1922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dirty="0">
                <a:solidFill>
                  <a:srgbClr val="5E20A0"/>
                </a:solidFill>
                <a:cs typeface="Arial" pitchFamily="34" charset="0"/>
              </a:rPr>
              <a:t>Japan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Tokyo</a:t>
            </a:r>
          </a:p>
          <a:p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Parkside </a:t>
            </a:r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House 3F.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2, Ichibancho, Chiyoda-ku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Tokyo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102-0082, Japan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+81 3 3222 6501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066800" y="1511300"/>
            <a:ext cx="4318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5E20A0"/>
                </a:solidFill>
                <a:cs typeface="Arial" pitchFamily="34" charset="0"/>
              </a:rPr>
              <a:t>United States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Menlo Park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333 Ravenswood Avenue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Mail: 405 El Camino Real #120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Park, California 94025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+1 650 </a:t>
            </a:r>
            <a:r>
              <a:rPr lang="en-US" sz="1400" dirty="0"/>
              <a:t>439 1423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Princeton</a:t>
            </a:r>
            <a:endParaRPr lang="en-US" sz="14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P.O. Box 2410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Princeton, New Jersey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+1 609 378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5044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200" dirty="0">
                <a:solidFill>
                  <a:srgbClr val="0D1E39"/>
                </a:solidFill>
                <a:cs typeface="Arial" pitchFamily="34" charset="0"/>
              </a:rPr>
              <a:t>www.strategicbusinessinsights.com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(continued)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48970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98FEBD99-BCA0-47C4-A2ED-E5223AC06260}" type="slidenum">
              <a:rPr kumimoji="0" lang="en-CA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C5796F-8207-433B-A92D-FF0A0A03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="" xmlns:a16="http://schemas.microsoft.com/office/drawing/2014/main" id="{4D6E2CCC-620E-488F-BC67-89D5D035C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7543800" cy="496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Retirement………………………………………………………………………..	426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 Media……………………………………………………………………..	460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Transactions……………………………………………………………………...	470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Vehicles and Credit…..………………………………………………...............	476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Attitudes………….……………………………………………………………….	490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 Attitudes………….……………………………………………………..	491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Institution Attitudes ………….…………………………………………………..	526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in Institutions ………….…………………………………………………..	546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Investment Attitudes ………….…………………………………………………	555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Retirement Attitudes ………….…………………………………………………	585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Credit Attitudes ………….……………………………………………………….	603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Insurance Attitudes ………….…………………………………………………..	625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Health-Related Insurance Attitudes…………………………………………..........	642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Planning and Advice Attitudes ………….………………………………………	654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in Planners and Advisors ………….……………………………………..	673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Miscellaneous ………….………………………………………………………...	688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Stressors ………….………………………………………………………..........	713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400800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Appendices………………………………………………………………….........	725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000875" algn="r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19200" y="3048000"/>
            <a:ext cx="6553200" cy="457200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dirty="0"/>
              <a:t>CUSTOM SEGMENT DEFINITIONS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a2cab8d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rgbClr val="5E2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 Segments:</a:t>
            </a:r>
            <a:br>
              <a:rPr lang="en-US" sz="2500" b="1" dirty="0">
                <a:solidFill>
                  <a:srgbClr val="5E2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500" b="1" dirty="0">
                <a:solidFill>
                  <a:srgbClr val="5E2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Generational Cohorts</a:t>
            </a:r>
            <a:endParaRPr lang="en-CA" sz="2500" b="1" dirty="0">
              <a:solidFill>
                <a:srgbClr val="5E2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577010"/>
            <a:ext cx="7782339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U.S. Households: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(n=4,254; weighted projected population (wpp)=140,750,000)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Younger Millennials: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Primary head* was born after 1986 (n=402; wpp=24,539,000)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Older Millennials: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Primary head was born from 1977 to 1986 (n=669; wpp=24,581,000)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Generation X: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Primary head was born from 1963 to 1976 (n=1,114; wpp=33,395,000)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Younger Boomers: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Primary head was born from 1954 to 1962 (n=897; wpp=25,240,000)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Older Boomers: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Primary head was born from 1946 to1953 (n=611; wpp=16,657,000)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Silent/Greatest Generations: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Primary head was before 1945 (n=561; wpp=16,338,000)</a:t>
            </a: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411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marR="0" lvl="0" indent="-6667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*	Primary head is the head of household making the largest contribution to household income</a:t>
            </a:r>
          </a:p>
        </p:txBody>
      </p:sp>
      <p:pic>
        <p:nvPicPr>
          <p:cNvPr id="5" name="Picture 7" descr="Snapshot 2011-04-18 18-02-19.tiff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7E6D99A-2D32-4E33-87B8-0267B60A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97151DD3-F2E1-4B14-9FDA-8930965322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Highest Level Of Education Of Primary Head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O-8: Highest Level of Education of Primary Head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O-8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66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Household Marital Status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A-9: Household Marital Status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All U.S. Households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A-9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84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Online Banking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B-9aA: Online Banking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Have access to the Internet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B-9a, Col A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27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29909c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9200" y="365127"/>
            <a:ext cx="6400800" cy="777874"/>
          </a:xfrm>
        </p:spPr>
        <p:txBody>
          <a:bodyPr lIns="0" rIns="0" anchor="b" anchorCtr="0"/>
          <a:lstStyle/>
          <a:p>
            <a:r>
              <a:rPr lang="en-US" dirty="0"/>
              <a:t>Online Investing</a:t>
            </a:r>
            <a:endParaRPr lang="en-CA" dirty="0"/>
          </a:p>
        </p:txBody>
      </p:sp>
      <p:sp>
        <p:nvSpPr>
          <p:cNvPr id="18" name="Date Placeholder 17">
            <a:extLst>
              <a:ext uri="{FF2B5EF4-FFF2-40B4-BE49-F238E27FC236}">
                <a16:creationId xmlns="" xmlns:a16="http://schemas.microsoft.com/office/drawing/2014/main" id="{5FDBCE09-D1F3-4CE2-B3DE-49BE8E1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6" y="6492146"/>
            <a:ext cx="3048828" cy="365125"/>
          </a:xfrm>
        </p:spPr>
        <p:txBody>
          <a:bodyPr/>
          <a:lstStyle/>
          <a:p>
            <a:r>
              <a:rPr lang="en-US"/>
              <a:t>Source: 2020-21 MacroMonitor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421A7B-6BC5-4164-A9C9-45A0923D10FC}"/>
              </a:ext>
            </a:extLst>
          </p:cNvPr>
          <p:cNvSpPr txBox="1"/>
          <p:nvPr/>
        </p:nvSpPr>
        <p:spPr>
          <a:xfrm>
            <a:off x="144101" y="6184737"/>
            <a:ext cx="8882204" cy="3323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Table B-9ab: Online Investing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Base:  Have access to the Internet</a:t>
            </a:r>
          </a:p>
          <a:p>
            <a:pPr>
              <a:lnSpc>
                <a:spcPct val="80000"/>
              </a:lnSpc>
            </a:pPr>
            <a:r>
              <a:rPr lang="en-CA" sz="900" dirty="0">
                <a:solidFill>
                  <a:srgbClr val="595959"/>
                </a:solidFill>
              </a:rPr>
              <a:t>Question B-9a, Col B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="" xmlns:a16="http://schemas.microsoft.com/office/drawing/2014/main" id="{D13FAD98-294F-4263-ABE1-5BF50F0FD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24584D40-03DB-F840-91EA-1BE1900C30E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DBR DBC">
            <a:extLst>
              <a:ext uri="{FF2B5EF4-FFF2-40B4-BE49-F238E27FC236}">
                <a16:creationId xmlns="" xmlns:a16="http://schemas.microsoft.com/office/drawing/2014/main" id="{5755528C-6168-4588-A53F-BAB4C76D5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002148"/>
              </p:ext>
            </p:extLst>
          </p:nvPr>
        </p:nvGraphicFramePr>
        <p:xfrm>
          <a:off x="762000" y="1651799"/>
          <a:ext cx="7088400" cy="40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1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ru Co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</TotalTime>
  <Words>718</Words>
  <Application>Microsoft Office PowerPoint</Application>
  <PresentationFormat>On-screen Show (4:3)</PresentationFormat>
  <Paragraphs>207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Standard Graphic Analysis Generational Cohorts</vt:lpstr>
      <vt:lpstr>Contents</vt:lpstr>
      <vt:lpstr>Contents (continued)</vt:lpstr>
      <vt:lpstr>CUSTOM SEGMENT DEFINITIONS </vt:lpstr>
      <vt:lpstr>Custom Segments: Generational Cohorts</vt:lpstr>
      <vt:lpstr>Highest Level Of Education Of Primary Head</vt:lpstr>
      <vt:lpstr>Household Marital Status</vt:lpstr>
      <vt:lpstr>Online Banking</vt:lpstr>
      <vt:lpstr>Online Investing</vt:lpstr>
      <vt:lpstr>Incidences Of Owning Life Insurance</vt:lpstr>
      <vt:lpstr>Have Homeowner's Or Renter's Insurance</vt:lpstr>
      <vt:lpstr>Incidences Of Having Loans On Primary Home</vt:lpstr>
      <vt:lpstr>Mean Debts On Primary Home ($000s)</vt:lpstr>
      <vt:lpstr>Incidences Of Owning Retirement Accounts</vt:lpstr>
      <vt:lpstr>Mean Amounts Held In Retirement Accounts ($000s)</vt:lpstr>
      <vt:lpstr>Incidences Of Making Various Financial Transactions (1)</vt:lpstr>
      <vt:lpstr>Incidences Of Making Various Financial Transactions (2)</vt:lpstr>
      <vt:lpstr>Household's Financial Strategy</vt:lpstr>
      <vt:lpstr>Household's Financial Confidence</vt:lpstr>
      <vt:lpstr>How Household Would Use Unexpected $25,000</vt:lpstr>
      <vt:lpstr>  For More Information</vt:lpstr>
      <vt:lpstr>PowerPoint Presentation</vt:lpstr>
    </vt:vector>
  </TitlesOfParts>
  <Company>Strategic Business Insights (SBI)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| 2020-21 MacroMonitor | Sample Standard Graphic Analysis (SGA)</dc:title>
  <dc:creator>Consumer Financial Decisions (CFD)</dc:creator>
  <cp:lastModifiedBy>Karen Whitman</cp:lastModifiedBy>
  <cp:revision>891</cp:revision>
  <dcterms:created xsi:type="dcterms:W3CDTF">2020-06-11T15:08:48Z</dcterms:created>
  <dcterms:modified xsi:type="dcterms:W3CDTF">2021-06-26T00:19:38Z</dcterms:modified>
</cp:coreProperties>
</file>