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127" r:id="rId2"/>
    <p:sldId id="1125" r:id="rId3"/>
    <p:sldId id="1126" r:id="rId4"/>
    <p:sldId id="1123" r:id="rId5"/>
    <p:sldId id="268" r:id="rId6"/>
    <p:sldId id="272" r:id="rId7"/>
    <p:sldId id="467" r:id="rId8"/>
    <p:sldId id="489" r:id="rId9"/>
    <p:sldId id="492" r:id="rId10"/>
    <p:sldId id="533" r:id="rId11"/>
    <p:sldId id="552" r:id="rId12"/>
    <p:sldId id="649" r:id="rId13"/>
    <p:sldId id="650" r:id="rId14"/>
    <p:sldId id="671" r:id="rId15"/>
    <p:sldId id="672" r:id="rId16"/>
    <p:sldId id="717" r:id="rId17"/>
    <p:sldId id="913" r:id="rId18"/>
    <p:sldId id="914" r:id="rId19"/>
    <p:sldId id="1133" r:id="rId20"/>
    <p:sldId id="1197" r:id="rId21"/>
    <p:sldId id="11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barringer" initials="k" lastIdx="21" clrIdx="0"/>
  <p:cmAuthor id="1" name="Robert McCombie" initials="R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729" autoAdjust="0"/>
  </p:normalViewPr>
  <p:slideViewPr>
    <p:cSldViewPr>
      <p:cViewPr varScale="1">
        <p:scale>
          <a:sx n="119" d="100"/>
          <a:sy n="119" d="100"/>
        </p:scale>
        <p:origin x="-17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88"/>
    </p:cViewPr>
  </p:sorterViewPr>
  <p:notesViewPr>
    <p:cSldViewPr>
      <p:cViewPr varScale="1">
        <p:scale>
          <a:sx n="90" d="100"/>
          <a:sy n="90" d="100"/>
        </p:scale>
        <p:origin x="240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0.36099999999999999</c:v>
                </c:pt>
                <c:pt idx="1">
                  <c:v>0.28599999999999998</c:v>
                </c:pt>
                <c:pt idx="2">
                  <c:v>0.219</c:v>
                </c:pt>
                <c:pt idx="3">
                  <c:v>0.13400000000000001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F95D-4B79-868E-921E0C3ED7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0.32800000000000001</c:v>
                </c:pt>
                <c:pt idx="1">
                  <c:v>0.29699999999999999</c:v>
                </c:pt>
                <c:pt idx="2">
                  <c:v>0.26200000000000001</c:v>
                </c:pt>
                <c:pt idx="3">
                  <c:v>0.113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F95D-4B79-868E-921E0C3ED7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0.32400000000000001</c:v>
                </c:pt>
                <c:pt idx="1">
                  <c:v>0.245</c:v>
                </c:pt>
                <c:pt idx="2">
                  <c:v>0.28699999999999998</c:v>
                </c:pt>
                <c:pt idx="3">
                  <c:v>0.14399999999999999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F95D-4B79-868E-921E0C3ED7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0.315</c:v>
                </c:pt>
                <c:pt idx="1">
                  <c:v>0.28699999999999998</c:v>
                </c:pt>
                <c:pt idx="2">
                  <c:v>0.252</c:v>
                </c:pt>
                <c:pt idx="3">
                  <c:v>0.14599999999999999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F95D-4B79-868E-921E0C3ED78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0.41599999999999998</c:v>
                </c:pt>
                <c:pt idx="1">
                  <c:v>0.28699999999999998</c:v>
                </c:pt>
                <c:pt idx="2">
                  <c:v>0.183</c:v>
                </c:pt>
                <c:pt idx="3">
                  <c:v>0.114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F95D-4B79-868E-921E0C3ED78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0.35699999999999998</c:v>
                </c:pt>
                <c:pt idx="1">
                  <c:v>0.34599999999999997</c:v>
                </c:pt>
                <c:pt idx="2">
                  <c:v>0.156</c:v>
                </c:pt>
                <c:pt idx="3" formatCode="0%">
                  <c:v>0.14000000000000001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F95D-4B79-868E-921E0C3ED78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High School Degree Or Less</c:v>
                </c:pt>
                <c:pt idx="1">
                  <c:v>Some College Or Vocational School</c:v>
                </c:pt>
                <c:pt idx="2">
                  <c:v>College Degree</c:v>
                </c:pt>
                <c:pt idx="3">
                  <c:v>Post Graduate Work Or Degree</c:v>
                </c:pt>
              </c:strCache>
            </c:strRef>
          </c:cat>
          <c:val>
            <c:numRef>
              <c:f>Sheet1!$H$2:$H$5</c:f>
              <c:numCache>
                <c:formatCode>0%</c:formatCode>
                <c:ptCount val="4"/>
                <c:pt idx="0">
                  <c:v>0.46</c:v>
                </c:pt>
                <c:pt idx="1">
                  <c:v>0.28000000000000003</c:v>
                </c:pt>
                <c:pt idx="2" formatCode="0.0%">
                  <c:v>0.122</c:v>
                </c:pt>
                <c:pt idx="3" formatCode="0.0%">
                  <c:v>0.13700000000000001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F95D-4B79-868E-921E0C3ED7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951488"/>
        <c:axId val="53965568"/>
      </c:barChart>
      <c:catAx>
        <c:axId val="5395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965568"/>
        <c:crosses val="autoZero"/>
        <c:auto val="0"/>
        <c:lblAlgn val="ctr"/>
        <c:lblOffset val="100"/>
        <c:tickMarkSkip val="1"/>
        <c:noMultiLvlLbl val="0"/>
      </c:catAx>
      <c:valAx>
        <c:axId val="53965568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95148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0.65400000000000003</c:v>
                </c:pt>
                <c:pt idx="1">
                  <c:v>0.24299999999999999</c:v>
                </c:pt>
                <c:pt idx="2">
                  <c:v>0.38200000000000001</c:v>
                </c:pt>
                <c:pt idx="3">
                  <c:v>0.45900000000000002</c:v>
                </c:pt>
                <c:pt idx="4">
                  <c:v>0.13400000000000001</c:v>
                </c:pt>
                <c:pt idx="5">
                  <c:v>8.0000000000000002E-3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0815-4271-84B8-BD9A1F154C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0.55300000000000005</c:v>
                </c:pt>
                <c:pt idx="1">
                  <c:v>6.5000000000000002E-2</c:v>
                </c:pt>
                <c:pt idx="2">
                  <c:v>0.25900000000000001</c:v>
                </c:pt>
                <c:pt idx="3">
                  <c:v>0.51200000000000001</c:v>
                </c:pt>
                <c:pt idx="4">
                  <c:v>7.5999999999999998E-2</c:v>
                </c:pt>
                <c:pt idx="5">
                  <c:v>1.0999999999999999E-2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0815-4271-84B8-BD9A1F154C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0.625</c:v>
                </c:pt>
                <c:pt idx="1">
                  <c:v>0.14799999999999999</c:v>
                </c:pt>
                <c:pt idx="2">
                  <c:v>0.33500000000000002</c:v>
                </c:pt>
                <c:pt idx="3">
                  <c:v>0.54200000000000004</c:v>
                </c:pt>
                <c:pt idx="4">
                  <c:v>7.2999999999999995E-2</c:v>
                </c:pt>
                <c:pt idx="5">
                  <c:v>8.0000000000000002E-3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0815-4271-84B8-BD9A1F154C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0.69099999999999995</c:v>
                </c:pt>
                <c:pt idx="1">
                  <c:v>0.25700000000000001</c:v>
                </c:pt>
                <c:pt idx="2">
                  <c:v>0.39400000000000002</c:v>
                </c:pt>
                <c:pt idx="3">
                  <c:v>0.57199999999999995</c:v>
                </c:pt>
                <c:pt idx="4">
                  <c:v>0.113</c:v>
                </c:pt>
                <c:pt idx="5">
                  <c:v>8.9999999999999993E-3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0815-4271-84B8-BD9A1F154C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0.67500000000000004</c:v>
                </c:pt>
                <c:pt idx="1">
                  <c:v>0.311</c:v>
                </c:pt>
                <c:pt idx="2">
                  <c:v>0.40899999999999997</c:v>
                </c:pt>
                <c:pt idx="3">
                  <c:v>0.48299999999999998</c:v>
                </c:pt>
                <c:pt idx="4">
                  <c:v>0.14299999999999999</c:v>
                </c:pt>
                <c:pt idx="5">
                  <c:v>8.0000000000000002E-3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0815-4271-84B8-BD9A1F154C9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>
                  <c:v>0.65900000000000003</c:v>
                </c:pt>
                <c:pt idx="1">
                  <c:v>0.32200000000000001</c:v>
                </c:pt>
                <c:pt idx="2">
                  <c:v>0.42699999999999999</c:v>
                </c:pt>
                <c:pt idx="3">
                  <c:v>0.313</c:v>
                </c:pt>
                <c:pt idx="4">
                  <c:v>0.183</c:v>
                </c:pt>
                <c:pt idx="5">
                  <c:v>4.0000000000000001E-3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0815-4271-84B8-BD9A1F154C9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Retirement Acct. or Fully-vested Pension (Net)</c:v>
                </c:pt>
                <c:pt idx="1">
                  <c:v>Fully-Vested Pension</c:v>
                </c:pt>
                <c:pt idx="2">
                  <c:v>IRA/SEP</c:v>
                </c:pt>
                <c:pt idx="3">
                  <c:v>401(k), 401(b), or 457 Plan</c:v>
                </c:pt>
                <c:pt idx="4">
                  <c:v>Individual Annuity</c:v>
                </c:pt>
                <c:pt idx="5">
                  <c:v>Keogh</c:v>
                </c:pt>
              </c:strCache>
            </c:strRef>
          </c:cat>
          <c:val>
            <c:numRef>
              <c:f>Sheet1!$H$2:$H$7</c:f>
              <c:numCache>
                <c:formatCode>0%</c:formatCode>
                <c:ptCount val="6"/>
                <c:pt idx="0" formatCode="0.0%">
                  <c:v>0.69699999999999995</c:v>
                </c:pt>
                <c:pt idx="1">
                  <c:v>0.37</c:v>
                </c:pt>
                <c:pt idx="2" formatCode="0.0%">
                  <c:v>0.47099999999999997</c:v>
                </c:pt>
                <c:pt idx="3">
                  <c:v>0.19</c:v>
                </c:pt>
                <c:pt idx="4">
                  <c:v>0.26</c:v>
                </c:pt>
                <c:pt idx="5" formatCode="0.0%">
                  <c:v>8.0000000000000002E-3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0815-4271-84B8-BD9A1F154C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089088"/>
        <c:axId val="60090624"/>
      </c:barChart>
      <c:catAx>
        <c:axId val="6008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0090624"/>
        <c:crosses val="autoZero"/>
        <c:auto val="0"/>
        <c:lblAlgn val="ctr"/>
        <c:lblOffset val="100"/>
        <c:tickMarkSkip val="1"/>
        <c:noMultiLvlLbl val="0"/>
      </c:catAx>
      <c:valAx>
        <c:axId val="6009062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008908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264</c:v>
                </c:pt>
                <c:pt idx="1">
                  <c:v>205</c:v>
                </c:pt>
                <c:pt idx="2">
                  <c:v>152</c:v>
                </c:pt>
                <c:pt idx="3">
                  <c:v>112</c:v>
                </c:pt>
                <c:pt idx="4">
                  <c:v>124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08CE-4774-864A-3529F79458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54</c:v>
                </c:pt>
                <c:pt idx="1">
                  <c:v>32</c:v>
                </c:pt>
                <c:pt idx="2">
                  <c:v>34</c:v>
                </c:pt>
                <c:pt idx="3">
                  <c:v>60</c:v>
                </c:pt>
                <c:pt idx="4">
                  <c:v>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08CE-4774-864A-3529F79458C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109</c:v>
                </c:pt>
                <c:pt idx="1">
                  <c:v>68</c:v>
                </c:pt>
                <c:pt idx="2">
                  <c:v>76</c:v>
                </c:pt>
                <c:pt idx="3">
                  <c:v>66</c:v>
                </c:pt>
                <c:pt idx="4">
                  <c:v>42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08CE-4774-864A-3529F79458C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235</c:v>
                </c:pt>
                <c:pt idx="1">
                  <c:v>137</c:v>
                </c:pt>
                <c:pt idx="2">
                  <c:v>161</c:v>
                </c:pt>
                <c:pt idx="3">
                  <c:v>75</c:v>
                </c:pt>
                <c:pt idx="4">
                  <c:v>207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08CE-4774-864A-3529F79458C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416</c:v>
                </c:pt>
                <c:pt idx="1">
                  <c:v>288</c:v>
                </c:pt>
                <c:pt idx="2">
                  <c:v>254</c:v>
                </c:pt>
                <c:pt idx="3">
                  <c:v>113</c:v>
                </c:pt>
                <c:pt idx="4">
                  <c:v>175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08CE-4774-864A-3529F79458C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456</c:v>
                </c:pt>
                <c:pt idx="1">
                  <c:v>385</c:v>
                </c:pt>
                <c:pt idx="2">
                  <c:v>252</c:v>
                </c:pt>
                <c:pt idx="3">
                  <c:v>182</c:v>
                </c:pt>
                <c:pt idx="4">
                  <c:v>144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08CE-4774-864A-3529F79458C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Retirement Accounts (Net)</c:v>
                </c:pt>
                <c:pt idx="1">
                  <c:v>IRA/SEP</c:v>
                </c:pt>
                <c:pt idx="2">
                  <c:v>401(k), 403(b), Or 457</c:v>
                </c:pt>
                <c:pt idx="3">
                  <c:v>Annuity</c:v>
                </c:pt>
                <c:pt idx="4">
                  <c:v>Keogh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360</c:v>
                </c:pt>
                <c:pt idx="1">
                  <c:v>297</c:v>
                </c:pt>
                <c:pt idx="2">
                  <c:v>245</c:v>
                </c:pt>
                <c:pt idx="3">
                  <c:v>128</c:v>
                </c:pt>
                <c:pt idx="4">
                  <c:v>149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08CE-4774-864A-3529F79458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2142336"/>
        <c:axId val="62143872"/>
      </c:barChart>
      <c:catAx>
        <c:axId val="6214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143872"/>
        <c:crosses val="autoZero"/>
        <c:auto val="0"/>
        <c:lblAlgn val="ctr"/>
        <c:lblOffset val="100"/>
        <c:tickMarkSkip val="1"/>
        <c:noMultiLvlLbl val="0"/>
      </c:catAx>
      <c:valAx>
        <c:axId val="62143872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" sourceLinked="1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2142336"/>
        <c:crosses val="autoZero"/>
        <c:crossBetween val="between"/>
      </c:valAx>
    </c:plotArea>
    <c:legend>
      <c:legendPos val="b"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0.93799999999999994</c:v>
                </c:pt>
                <c:pt idx="1">
                  <c:v>0.92600000000000005</c:v>
                </c:pt>
                <c:pt idx="2">
                  <c:v>0.89100000000000001</c:v>
                </c:pt>
                <c:pt idx="3">
                  <c:v>0.76100000000000001</c:v>
                </c:pt>
                <c:pt idx="4">
                  <c:v>0.73799999999999999</c:v>
                </c:pt>
                <c:pt idx="5">
                  <c:v>0.66100000000000003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F34D-4670-921C-B6F45405DD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0.88100000000000001</c:v>
                </c:pt>
                <c:pt idx="1">
                  <c:v>0.88500000000000001</c:v>
                </c:pt>
                <c:pt idx="2">
                  <c:v>0.83499999999999996</c:v>
                </c:pt>
                <c:pt idx="3">
                  <c:v>0.70599999999999996</c:v>
                </c:pt>
                <c:pt idx="4" formatCode="0%">
                  <c:v>0.62</c:v>
                </c:pt>
                <c:pt idx="5">
                  <c:v>0.76800000000000002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F34D-4670-921C-B6F45405DD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0.92100000000000004</c:v>
                </c:pt>
                <c:pt idx="1">
                  <c:v>0.93300000000000005</c:v>
                </c:pt>
                <c:pt idx="2">
                  <c:v>0.85499999999999998</c:v>
                </c:pt>
                <c:pt idx="3">
                  <c:v>0.73199999999999998</c:v>
                </c:pt>
                <c:pt idx="4">
                  <c:v>0.70799999999999996</c:v>
                </c:pt>
                <c:pt idx="5">
                  <c:v>0.77700000000000002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F34D-4670-921C-B6F45405DD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0.93799999999999994</c:v>
                </c:pt>
                <c:pt idx="1">
                  <c:v>0.92300000000000004</c:v>
                </c:pt>
                <c:pt idx="2">
                  <c:v>0.88200000000000001</c:v>
                </c:pt>
                <c:pt idx="3">
                  <c:v>0.755</c:v>
                </c:pt>
                <c:pt idx="4">
                  <c:v>0.72799999999999998</c:v>
                </c:pt>
                <c:pt idx="5" formatCode="0%">
                  <c:v>0.7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F34D-4670-921C-B6F45405DD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0.95099999999999996</c:v>
                </c:pt>
                <c:pt idx="1">
                  <c:v>0.91900000000000004</c:v>
                </c:pt>
                <c:pt idx="2" formatCode="0%">
                  <c:v>0.92</c:v>
                </c:pt>
                <c:pt idx="3">
                  <c:v>0.77800000000000002</c:v>
                </c:pt>
                <c:pt idx="4">
                  <c:v>0.72699999999999998</c:v>
                </c:pt>
                <c:pt idx="5">
                  <c:v>0.625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F34D-4670-921C-B6F45405DD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>
                  <c:v>0.94699999999999995</c:v>
                </c:pt>
                <c:pt idx="1">
                  <c:v>0.94099999999999995</c:v>
                </c:pt>
                <c:pt idx="2">
                  <c:v>0.91700000000000004</c:v>
                </c:pt>
                <c:pt idx="3">
                  <c:v>0.79200000000000004</c:v>
                </c:pt>
                <c:pt idx="4">
                  <c:v>0.79100000000000004</c:v>
                </c:pt>
                <c:pt idx="5">
                  <c:v>0.59099999999999997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F34D-4670-921C-B6F45405DDD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Insurance</c:v>
                </c:pt>
                <c:pt idx="1">
                  <c:v>Automatic Financial</c:v>
                </c:pt>
                <c:pt idx="2">
                  <c:v>Checking And Saving</c:v>
                </c:pt>
                <c:pt idx="3">
                  <c:v>Manual Financial</c:v>
                </c:pt>
                <c:pt idx="4">
                  <c:v>Credit Or T&amp;E Card</c:v>
                </c:pt>
                <c:pt idx="5">
                  <c:v>Electronic financial</c:v>
                </c:pt>
              </c:strCache>
            </c:strRef>
          </c:cat>
          <c:val>
            <c:numRef>
              <c:f>Sheet1!$H$2:$H$7</c:f>
              <c:numCache>
                <c:formatCode>0.0%</c:formatCode>
                <c:ptCount val="6"/>
                <c:pt idx="0">
                  <c:v>0.99199999999999999</c:v>
                </c:pt>
                <c:pt idx="1">
                  <c:v>0.95899999999999996</c:v>
                </c:pt>
                <c:pt idx="2">
                  <c:v>0.95399999999999996</c:v>
                </c:pt>
                <c:pt idx="3">
                  <c:v>0.81899999999999995</c:v>
                </c:pt>
                <c:pt idx="4">
                  <c:v>0.874</c:v>
                </c:pt>
                <c:pt idx="5">
                  <c:v>0.435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F34D-4670-921C-B6F45405DD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3012224"/>
        <c:axId val="63044224"/>
      </c:barChart>
      <c:catAx>
        <c:axId val="6301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100" b="1" i="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044224"/>
        <c:crosses val="autoZero"/>
        <c:auto val="0"/>
        <c:lblAlgn val="ctr"/>
        <c:lblOffset val="100"/>
        <c:tickMarkSkip val="1"/>
        <c:noMultiLvlLbl val="0"/>
      </c:catAx>
      <c:valAx>
        <c:axId val="63044224"/>
        <c:scaling>
          <c:orientation val="minMax"/>
          <c:max val="1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3012224"/>
        <c:crosses val="autoZero"/>
        <c:crossBetween val="between"/>
      </c:valAx>
    </c:plotArea>
    <c:legend>
      <c:legendPos val="b"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 formatCode="0%">
                  <c:v>0.12</c:v>
                </c:pt>
                <c:pt idx="1">
                  <c:v>0.33900000000000002</c:v>
                </c:pt>
                <c:pt idx="2">
                  <c:v>0.115</c:v>
                </c:pt>
                <c:pt idx="3">
                  <c:v>0.42599999999999999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9C19-4660-B87D-79FF691B82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</c:v>
                </c:pt>
                <c:pt idx="1">
                  <c:v>0.27</c:v>
                </c:pt>
                <c:pt idx="2" formatCode="0.0%">
                  <c:v>0.13300000000000001</c:v>
                </c:pt>
                <c:pt idx="3" formatCode="0.0%">
                  <c:v>0.497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9C19-4660-B87D-79FF691B82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9.4E-2</c:v>
                </c:pt>
                <c:pt idx="1">
                  <c:v>0.33800000000000002</c:v>
                </c:pt>
                <c:pt idx="2">
                  <c:v>0.14499999999999999</c:v>
                </c:pt>
                <c:pt idx="3">
                  <c:v>0.42299999999999999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9C19-4660-B87D-79FF691B82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 formatCode="0.0%">
                  <c:v>8.1000000000000003E-2</c:v>
                </c:pt>
                <c:pt idx="1">
                  <c:v>0.32</c:v>
                </c:pt>
                <c:pt idx="2" formatCode="0.0%">
                  <c:v>0.14299999999999999</c:v>
                </c:pt>
                <c:pt idx="3" formatCode="0.0%">
                  <c:v>0.45600000000000002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9C19-4660-B87D-79FF691B82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0.13400000000000001</c:v>
                </c:pt>
                <c:pt idx="1">
                  <c:v>0.36899999999999999</c:v>
                </c:pt>
                <c:pt idx="2">
                  <c:v>0.106</c:v>
                </c:pt>
                <c:pt idx="3">
                  <c:v>0.39100000000000001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9C19-4660-B87D-79FF691B827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0.16800000000000001</c:v>
                </c:pt>
                <c:pt idx="1">
                  <c:v>0.35399999999999998</c:v>
                </c:pt>
                <c:pt idx="2">
                  <c:v>6.0999999999999999E-2</c:v>
                </c:pt>
                <c:pt idx="3">
                  <c:v>0.41699999999999998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9C19-4660-B87D-79FF691B827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Have Specific Financial Strategy</c:v>
                </c:pt>
                <c:pt idx="1">
                  <c:v>Have General Financial Strategy</c:v>
                </c:pt>
                <c:pt idx="2">
                  <c:v>Have A Partial But Incomplete Financial Strategy</c:v>
                </c:pt>
                <c:pt idx="3">
                  <c:v>Have No Financial Strategy</c:v>
                </c:pt>
              </c:strCache>
            </c:strRef>
          </c:cat>
          <c:val>
            <c:numRef>
              <c:f>Sheet1!$H$2:$H$5</c:f>
              <c:numCache>
                <c:formatCode>0.0%</c:formatCode>
                <c:ptCount val="4"/>
                <c:pt idx="0">
                  <c:v>0.18099999999999999</c:v>
                </c:pt>
                <c:pt idx="1">
                  <c:v>0.38900000000000001</c:v>
                </c:pt>
                <c:pt idx="2">
                  <c:v>6.7000000000000004E-2</c:v>
                </c:pt>
                <c:pt idx="3">
                  <c:v>0.36299999999999999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9C19-4660-B87D-79FF691B82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435328"/>
        <c:axId val="64436864"/>
      </c:barChart>
      <c:catAx>
        <c:axId val="644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436864"/>
        <c:crosses val="autoZero"/>
        <c:auto val="0"/>
        <c:lblAlgn val="ctr"/>
        <c:lblOffset val="100"/>
        <c:tickMarkSkip val="1"/>
        <c:noMultiLvlLbl val="0"/>
      </c:catAx>
      <c:valAx>
        <c:axId val="6443686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1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435328"/>
        <c:crosses val="autoZero"/>
        <c:crossBetween val="between"/>
      </c:valAx>
    </c:plotArea>
    <c:legend>
      <c:legendPos val="b"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0.125</c:v>
                </c:pt>
                <c:pt idx="1">
                  <c:v>0.22900000000000001</c:v>
                </c:pt>
                <c:pt idx="2">
                  <c:v>0.36599999999999999</c:v>
                </c:pt>
                <c:pt idx="3">
                  <c:v>0.129</c:v>
                </c:pt>
                <c:pt idx="4">
                  <c:v>0.151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A0EA-48B0-80A6-CD8A03B133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0.105</c:v>
                </c:pt>
                <c:pt idx="1">
                  <c:v>0.189</c:v>
                </c:pt>
                <c:pt idx="2">
                  <c:v>0.38400000000000001</c:v>
                </c:pt>
                <c:pt idx="3">
                  <c:v>0.159</c:v>
                </c:pt>
                <c:pt idx="4">
                  <c:v>0.16300000000000001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A0EA-48B0-80A6-CD8A03B133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0.126</c:v>
                </c:pt>
                <c:pt idx="1">
                  <c:v>0.224</c:v>
                </c:pt>
                <c:pt idx="2">
                  <c:v>0.36599999999999999</c:v>
                </c:pt>
                <c:pt idx="3">
                  <c:v>0.121</c:v>
                </c:pt>
                <c:pt idx="4">
                  <c:v>0.16300000000000001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A0EA-48B0-80A6-CD8A03B133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7.8E-2</c:v>
                </c:pt>
                <c:pt idx="1">
                  <c:v>0.193</c:v>
                </c:pt>
                <c:pt idx="2">
                  <c:v>0.36199999999999999</c:v>
                </c:pt>
                <c:pt idx="3">
                  <c:v>0.16600000000000001</c:v>
                </c:pt>
                <c:pt idx="4">
                  <c:v>0.20100000000000001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A0EA-48B0-80A6-CD8A03B133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0.13700000000000001</c:v>
                </c:pt>
                <c:pt idx="1">
                  <c:v>0.23100000000000001</c:v>
                </c:pt>
                <c:pt idx="2">
                  <c:v>0.34100000000000003</c:v>
                </c:pt>
                <c:pt idx="3">
                  <c:v>0.129</c:v>
                </c:pt>
                <c:pt idx="4">
                  <c:v>0.16200000000000001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A0EA-48B0-80A6-CD8A03B1337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0.16500000000000001</c:v>
                </c:pt>
                <c:pt idx="1">
                  <c:v>0.25800000000000001</c:v>
                </c:pt>
                <c:pt idx="2" formatCode="0%">
                  <c:v>0.37</c:v>
                </c:pt>
                <c:pt idx="3">
                  <c:v>9.5000000000000001E-2</c:v>
                </c:pt>
                <c:pt idx="4">
                  <c:v>0.112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A0EA-48B0-80A6-CD8A03B1337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Extremely Confident</c:v>
                </c:pt>
                <c:pt idx="1">
                  <c:v>Very Confident</c:v>
                </c:pt>
                <c:pt idx="2">
                  <c:v>Somewhat Confident</c:v>
                </c:pt>
                <c:pt idx="3">
                  <c:v>Not Very Confident</c:v>
                </c:pt>
                <c:pt idx="4">
                  <c:v>Not At All Confident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0.17599999999999999</c:v>
                </c:pt>
                <c:pt idx="1">
                  <c:v>0.30599999999999999</c:v>
                </c:pt>
                <c:pt idx="2">
                  <c:v>0.38200000000000001</c:v>
                </c:pt>
                <c:pt idx="3">
                  <c:v>7.6999999999999999E-2</c:v>
                </c:pt>
                <c:pt idx="4">
                  <c:v>5.8999999999999997E-2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A0EA-48B0-80A6-CD8A03B133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659456"/>
        <c:axId val="64660992"/>
      </c:barChart>
      <c:catAx>
        <c:axId val="6465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660992"/>
        <c:crosses val="autoZero"/>
        <c:auto val="0"/>
        <c:lblAlgn val="ctr"/>
        <c:lblOffset val="100"/>
        <c:tickMarkSkip val="1"/>
        <c:noMultiLvlLbl val="0"/>
      </c:catAx>
      <c:valAx>
        <c:axId val="64660992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659456"/>
        <c:crosses val="autoZero"/>
        <c:crossBetween val="between"/>
      </c:valAx>
    </c:plotArea>
    <c:legend>
      <c:legendPos val="b"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0.34399999999999997</c:v>
                </c:pt>
                <c:pt idx="1">
                  <c:v>0.53900000000000003</c:v>
                </c:pt>
                <c:pt idx="2">
                  <c:v>0.625</c:v>
                </c:pt>
                <c:pt idx="3">
                  <c:v>0.112</c:v>
                </c:pt>
                <c:pt idx="4">
                  <c:v>4.9000000000000002E-2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87-4AB5-BBAA-C9609E244B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0.378</c:v>
                </c:pt>
                <c:pt idx="1">
                  <c:v>0.60299999999999998</c:v>
                </c:pt>
                <c:pt idx="2">
                  <c:v>0.71599999999999997</c:v>
                </c:pt>
                <c:pt idx="3">
                  <c:v>0.10100000000000001</c:v>
                </c:pt>
                <c:pt idx="4">
                  <c:v>6.5000000000000002E-2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87-4AB5-BBAA-C9609E244B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 formatCode="0.0%">
                  <c:v>0.35599999999999998</c:v>
                </c:pt>
                <c:pt idx="1">
                  <c:v>0.63</c:v>
                </c:pt>
                <c:pt idx="2" formatCode="0.0%">
                  <c:v>0.58599999999999997</c:v>
                </c:pt>
                <c:pt idx="3" formatCode="0.0%">
                  <c:v>7.5999999999999998E-2</c:v>
                </c:pt>
                <c:pt idx="4" formatCode="0.0%">
                  <c:v>7.0999999999999994E-2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87-4AB5-BBAA-C9609E244B2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 formatCode="0.0%">
                  <c:v>0.35499999999999998</c:v>
                </c:pt>
                <c:pt idx="1">
                  <c:v>0.63</c:v>
                </c:pt>
                <c:pt idx="2" formatCode="0.0%">
                  <c:v>0.56299999999999994</c:v>
                </c:pt>
                <c:pt idx="3" formatCode="0.0%">
                  <c:v>8.7999999999999995E-2</c:v>
                </c:pt>
                <c:pt idx="4" formatCode="0.0%">
                  <c:v>3.5999999999999997E-2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887-4AB5-BBAA-C9609E244B2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0.35299999999999998</c:v>
                </c:pt>
                <c:pt idx="1">
                  <c:v>0.52800000000000002</c:v>
                </c:pt>
                <c:pt idx="2">
                  <c:v>0.628</c:v>
                </c:pt>
                <c:pt idx="3">
                  <c:v>0.13100000000000001</c:v>
                </c:pt>
                <c:pt idx="4">
                  <c:v>3.7999999999999999E-2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887-4AB5-BBAA-C9609E244B2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0.35499999999999998</c:v>
                </c:pt>
                <c:pt idx="1">
                  <c:v>0.45400000000000001</c:v>
                </c:pt>
                <c:pt idx="2">
                  <c:v>0.60699999999999998</c:v>
                </c:pt>
                <c:pt idx="3">
                  <c:v>0.129</c:v>
                </c:pt>
                <c:pt idx="4">
                  <c:v>4.2999999999999997E-2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887-4AB5-BBAA-C9609E244B2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Spend It On Something The Household Wants</c:v>
                </c:pt>
                <c:pt idx="1">
                  <c:v>Pay Off Some Household Debts</c:v>
                </c:pt>
                <c:pt idx="2">
                  <c:v>Put It In Savings Or Investments</c:v>
                </c:pt>
                <c:pt idx="3">
                  <c:v>Donate To Family Or Charity</c:v>
                </c:pt>
                <c:pt idx="4">
                  <c:v>Other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0.252</c:v>
                </c:pt>
                <c:pt idx="1">
                  <c:v>0.27600000000000002</c:v>
                </c:pt>
                <c:pt idx="2">
                  <c:v>0.72099999999999997</c:v>
                </c:pt>
                <c:pt idx="3">
                  <c:v>0.17699999999999999</c:v>
                </c:pt>
                <c:pt idx="4">
                  <c:v>4.4999999999999998E-2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887-4AB5-BBAA-C9609E244B2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4576128"/>
        <c:axId val="64594304"/>
      </c:barChart>
      <c:catAx>
        <c:axId val="64576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594304"/>
        <c:crosses val="autoZero"/>
        <c:auto val="0"/>
        <c:lblAlgn val="ctr"/>
        <c:lblOffset val="100"/>
        <c:tickMarkSkip val="1"/>
        <c:noMultiLvlLbl val="0"/>
      </c:catAx>
      <c:valAx>
        <c:axId val="6459430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4576128"/>
        <c:crosses val="autoZero"/>
        <c:crossBetween val="between"/>
      </c:valAx>
    </c:plotArea>
    <c:legend>
      <c:legendPos val="b"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0.53600000000000003</c:v>
                </c:pt>
                <c:pt idx="1">
                  <c:v>0.20399999999999999</c:v>
                </c:pt>
                <c:pt idx="2">
                  <c:v>0.13500000000000001</c:v>
                </c:pt>
                <c:pt idx="3">
                  <c:v>8.2000000000000003E-2</c:v>
                </c:pt>
                <c:pt idx="4" formatCode="0%">
                  <c:v>0.04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23F1-4EDA-B17C-26B3285E1B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0.52400000000000002</c:v>
                </c:pt>
                <c:pt idx="1">
                  <c:v>0.373</c:v>
                </c:pt>
                <c:pt idx="2">
                  <c:v>1.7000000000000001E-2</c:v>
                </c:pt>
                <c:pt idx="3">
                  <c:v>3.0000000000000001E-3</c:v>
                </c:pt>
                <c:pt idx="4">
                  <c:v>7.3999999999999996E-2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23F1-4EDA-B17C-26B3285E1B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 formatCode="0%">
                  <c:v>0.61</c:v>
                </c:pt>
                <c:pt idx="1">
                  <c:v>0.29899999999999999</c:v>
                </c:pt>
                <c:pt idx="2">
                  <c:v>6.2E-2</c:v>
                </c:pt>
                <c:pt idx="3">
                  <c:v>1E-3</c:v>
                </c:pt>
                <c:pt idx="4">
                  <c:v>2.8000000000000001E-2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23F1-4EDA-B17C-26B3285E1B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0.58199999999999996</c:v>
                </c:pt>
                <c:pt idx="1">
                  <c:v>0.20599999999999999</c:v>
                </c:pt>
                <c:pt idx="2">
                  <c:v>0.14399999999999999</c:v>
                </c:pt>
                <c:pt idx="3">
                  <c:v>2.3E-2</c:v>
                </c:pt>
                <c:pt idx="4">
                  <c:v>4.2999999999999997E-2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23F1-4EDA-B17C-26B3285E1BA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0.53100000000000003</c:v>
                </c:pt>
                <c:pt idx="1">
                  <c:v>0.16700000000000001</c:v>
                </c:pt>
                <c:pt idx="2">
                  <c:v>0.192</c:v>
                </c:pt>
                <c:pt idx="3">
                  <c:v>6.4000000000000001E-2</c:v>
                </c:pt>
                <c:pt idx="4">
                  <c:v>4.3999999999999997E-2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23F1-4EDA-B17C-26B3285E1BA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0.495</c:v>
                </c:pt>
                <c:pt idx="1">
                  <c:v>8.6999999999999994E-2</c:v>
                </c:pt>
                <c:pt idx="2">
                  <c:v>0.25800000000000001</c:v>
                </c:pt>
                <c:pt idx="3">
                  <c:v>0.13500000000000001</c:v>
                </c:pt>
                <c:pt idx="4">
                  <c:v>1.9E-2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23F1-4EDA-B17C-26B3285E1BAA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Married Or Cohabiting</c:v>
                </c:pt>
                <c:pt idx="1">
                  <c:v>Single (Never Married)</c:v>
                </c:pt>
                <c:pt idx="2">
                  <c:v>Separated Or Divorced</c:v>
                </c:pt>
                <c:pt idx="3">
                  <c:v>Widowed</c:v>
                </c:pt>
                <c:pt idx="4">
                  <c:v>Familial Relationship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0.39600000000000002</c:v>
                </c:pt>
                <c:pt idx="1">
                  <c:v>5.5E-2</c:v>
                </c:pt>
                <c:pt idx="2">
                  <c:v>0.152</c:v>
                </c:pt>
                <c:pt idx="3">
                  <c:v>0.36199999999999999</c:v>
                </c:pt>
                <c:pt idx="4">
                  <c:v>3.5000000000000003E-2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23F1-4EDA-B17C-26B3285E1B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5271808"/>
        <c:axId val="55273344"/>
      </c:barChart>
      <c:catAx>
        <c:axId val="5527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273344"/>
        <c:crosses val="autoZero"/>
        <c:auto val="0"/>
        <c:lblAlgn val="ctr"/>
        <c:lblOffset val="100"/>
        <c:tickMarkSkip val="1"/>
        <c:noMultiLvlLbl val="0"/>
      </c:catAx>
      <c:valAx>
        <c:axId val="5527334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27180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0.83699999999999997</c:v>
                </c:pt>
                <c:pt idx="1">
                  <c:v>3.5000000000000003E-2</c:v>
                </c:pt>
                <c:pt idx="2">
                  <c:v>0.129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BF9B-4F17-B2EE-F85984887FA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 formatCode="0%">
                  <c:v>0.91</c:v>
                </c:pt>
                <c:pt idx="1">
                  <c:v>2.9000000000000001E-2</c:v>
                </c:pt>
                <c:pt idx="2">
                  <c:v>6.0999999999999999E-2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BF9B-4F17-B2EE-F85984887FA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0.93100000000000005</c:v>
                </c:pt>
                <c:pt idx="1">
                  <c:v>2.8000000000000001E-2</c:v>
                </c:pt>
                <c:pt idx="2">
                  <c:v>4.1000000000000002E-2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BF9B-4F17-B2EE-F85984887FA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0.84299999999999997</c:v>
                </c:pt>
                <c:pt idx="1">
                  <c:v>5.1999999999999998E-2</c:v>
                </c:pt>
                <c:pt idx="2">
                  <c:v>0.105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BF9B-4F17-B2EE-F85984887FA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Sheet1!$F$2:$F$4</c:f>
              <c:numCache>
                <c:formatCode>0%</c:formatCode>
                <c:ptCount val="3"/>
                <c:pt idx="0" formatCode="0.0%">
                  <c:v>0.80600000000000005</c:v>
                </c:pt>
                <c:pt idx="1">
                  <c:v>0.04</c:v>
                </c:pt>
                <c:pt idx="2" formatCode="0.0%">
                  <c:v>0.154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BF9B-4F17-B2EE-F85984887FA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Sheet1!$G$2:$G$4</c:f>
              <c:numCache>
                <c:formatCode>0.0%</c:formatCode>
                <c:ptCount val="3"/>
                <c:pt idx="0">
                  <c:v>0.77300000000000002</c:v>
                </c:pt>
                <c:pt idx="1">
                  <c:v>3.1E-2</c:v>
                </c:pt>
                <c:pt idx="2">
                  <c:v>0.19600000000000001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BF9B-4F17-B2EE-F85984887FA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Now Use</c:v>
                </c:pt>
                <c:pt idx="1">
                  <c:v>Do Not Use But Would Like To Use</c:v>
                </c:pt>
                <c:pt idx="2">
                  <c:v>Do Not Use And Would Not Use</c:v>
                </c:pt>
              </c:strCache>
            </c:strRef>
          </c:cat>
          <c:val>
            <c:numRef>
              <c:f>Sheet1!$H$2:$H$4</c:f>
              <c:numCache>
                <c:formatCode>0.0%</c:formatCode>
                <c:ptCount val="3"/>
                <c:pt idx="0">
                  <c:v>0.70899999999999996</c:v>
                </c:pt>
                <c:pt idx="1">
                  <c:v>1.4E-2</c:v>
                </c:pt>
                <c:pt idx="2">
                  <c:v>0.27700000000000002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BF9B-4F17-B2EE-F85984887F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5076352"/>
        <c:axId val="55077888"/>
      </c:barChart>
      <c:catAx>
        <c:axId val="550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077888"/>
        <c:crosses val="autoZero"/>
        <c:auto val="0"/>
        <c:lblAlgn val="ctr"/>
        <c:lblOffset val="100"/>
        <c:tickMarkSkip val="1"/>
        <c:noMultiLvlLbl val="0"/>
      </c:catAx>
      <c:valAx>
        <c:axId val="55077888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076352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0.27700000000000002</c:v>
                </c:pt>
                <c:pt idx="1">
                  <c:v>0.18</c:v>
                </c:pt>
                <c:pt idx="2" formatCode="0.0%">
                  <c:v>6.3E-2</c:v>
                </c:pt>
                <c:pt idx="3" formatCode="0.0%">
                  <c:v>1.0999999999999999E-2</c:v>
                </c:pt>
                <c:pt idx="4" formatCode="0.0%">
                  <c:v>6.0000000000000001E-3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4628-41AB-ADC5-49F4CA9024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0.17699999999999999</c:v>
                </c:pt>
                <c:pt idx="1">
                  <c:v>0.10199999999999999</c:v>
                </c:pt>
                <c:pt idx="2">
                  <c:v>2.9000000000000001E-2</c:v>
                </c:pt>
                <c:pt idx="3">
                  <c:v>6.0000000000000001E-3</c:v>
                </c:pt>
                <c:pt idx="4">
                  <c:v>7.0000000000000001E-3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4628-41AB-ADC5-49F4CA9024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0.223</c:v>
                </c:pt>
                <c:pt idx="1">
                  <c:v>0.151</c:v>
                </c:pt>
                <c:pt idx="2">
                  <c:v>7.2999999999999995E-2</c:v>
                </c:pt>
                <c:pt idx="3">
                  <c:v>1.2999999999999999E-2</c:v>
                </c:pt>
                <c:pt idx="4">
                  <c:v>3.0000000000000001E-3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4628-41AB-ADC5-49F4CA90246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 formatCode="0.0%">
                  <c:v>0.28399999999999997</c:v>
                </c:pt>
                <c:pt idx="1">
                  <c:v>0.15</c:v>
                </c:pt>
                <c:pt idx="2" formatCode="0.0%">
                  <c:v>8.5999999999999993E-2</c:v>
                </c:pt>
                <c:pt idx="3" formatCode="0.0%">
                  <c:v>8.0000000000000002E-3</c:v>
                </c:pt>
                <c:pt idx="4" formatCode="0.0%">
                  <c:v>6.0000000000000001E-3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4628-41AB-ADC5-49F4CA90246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0.29299999999999998</c:v>
                </c:pt>
                <c:pt idx="1">
                  <c:v>0.19700000000000001</c:v>
                </c:pt>
                <c:pt idx="2" formatCode="0%">
                  <c:v>0.08</c:v>
                </c:pt>
                <c:pt idx="3">
                  <c:v>8.9999999999999993E-3</c:v>
                </c:pt>
                <c:pt idx="4">
                  <c:v>3.0000000000000001E-3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4628-41AB-ADC5-49F4CA90246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0.32200000000000001</c:v>
                </c:pt>
                <c:pt idx="1">
                  <c:v>0.23799999999999999</c:v>
                </c:pt>
                <c:pt idx="2">
                  <c:v>4.3999999999999997E-2</c:v>
                </c:pt>
                <c:pt idx="3">
                  <c:v>2.5999999999999999E-2</c:v>
                </c:pt>
                <c:pt idx="4">
                  <c:v>1.2E-2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4628-41AB-ADC5-49F4CA90246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Own Securities (Net)</c:v>
                </c:pt>
                <c:pt idx="1">
                  <c:v>Publicly Traded Stock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0.379</c:v>
                </c:pt>
                <c:pt idx="1">
                  <c:v>0.27800000000000002</c:v>
                </c:pt>
                <c:pt idx="2" formatCode="0%">
                  <c:v>0.04</c:v>
                </c:pt>
                <c:pt idx="3">
                  <c:v>7.0000000000000001E-3</c:v>
                </c:pt>
                <c:pt idx="4">
                  <c:v>1.0999999999999999E-2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4628-41AB-ADC5-49F4CA9024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5173504"/>
        <c:axId val="55175040"/>
      </c:barChart>
      <c:catAx>
        <c:axId val="5517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175040"/>
        <c:crosses val="autoZero"/>
        <c:auto val="0"/>
        <c:lblAlgn val="ctr"/>
        <c:lblOffset val="100"/>
        <c:tickMarkSkip val="1"/>
        <c:noMultiLvlLbl val="0"/>
      </c:catAx>
      <c:valAx>
        <c:axId val="55175040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17350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338</c:v>
                </c:pt>
                <c:pt idx="1">
                  <c:v>195</c:v>
                </c:pt>
                <c:pt idx="2">
                  <c:v>141</c:v>
                </c:pt>
                <c:pt idx="3">
                  <c:v>540</c:v>
                </c:pt>
                <c:pt idx="4">
                  <c:v>74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5416-43ED-98EC-FE94FFB827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58</c:v>
                </c:pt>
                <c:pt idx="1">
                  <c:v>29</c:v>
                </c:pt>
                <c:pt idx="2">
                  <c:v>4</c:v>
                </c:pt>
                <c:pt idx="3">
                  <c:v>1</c:v>
                </c:pt>
                <c:pt idx="4">
                  <c:v>16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5416-43ED-98EC-FE94FFB827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119</c:v>
                </c:pt>
                <c:pt idx="1">
                  <c:v>42</c:v>
                </c:pt>
                <c:pt idx="2">
                  <c:v>117</c:v>
                </c:pt>
                <c:pt idx="3">
                  <c:v>258</c:v>
                </c:pt>
                <c:pt idx="4">
                  <c:v>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5416-43ED-98EC-FE94FFB827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136</c:v>
                </c:pt>
                <c:pt idx="1">
                  <c:v>75</c:v>
                </c:pt>
                <c:pt idx="2">
                  <c:v>63</c:v>
                </c:pt>
                <c:pt idx="3">
                  <c:v>109</c:v>
                </c:pt>
                <c:pt idx="4">
                  <c:v>30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5416-43ED-98EC-FE94FFB827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444</c:v>
                </c:pt>
                <c:pt idx="1">
                  <c:v>229</c:v>
                </c:pt>
                <c:pt idx="2">
                  <c:v>317</c:v>
                </c:pt>
                <c:pt idx="3">
                  <c:v>235</c:v>
                </c:pt>
                <c:pt idx="4">
                  <c:v>35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5416-43ED-98EC-FE94FFB8273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572</c:v>
                </c:pt>
                <c:pt idx="1">
                  <c:v>322</c:v>
                </c:pt>
                <c:pt idx="2">
                  <c:v>95</c:v>
                </c:pt>
                <c:pt idx="3">
                  <c:v>1189</c:v>
                </c:pt>
                <c:pt idx="4">
                  <c:v>146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5416-43ED-98EC-FE94FFB8273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Securities* (Net)</c:v>
                </c:pt>
                <c:pt idx="1">
                  <c:v>Publicly Traded Stock*</c:v>
                </c:pt>
                <c:pt idx="2">
                  <c:v>Stock Provided By An Employer's Profit Sharing Plan</c:v>
                </c:pt>
                <c:pt idx="3">
                  <c:v>Stock In A Closely Held, Non-Traded Company</c:v>
                </c:pt>
                <c:pt idx="4">
                  <c:v>Closed-End Funds*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634</c:v>
                </c:pt>
                <c:pt idx="1">
                  <c:v>357</c:v>
                </c:pt>
                <c:pt idx="2">
                  <c:v>231</c:v>
                </c:pt>
                <c:pt idx="3">
                  <c:v>1001</c:v>
                </c:pt>
                <c:pt idx="4">
                  <c:v>129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5416-43ED-98EC-FE94FFB827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3984256"/>
        <c:axId val="55030528"/>
      </c:barChart>
      <c:catAx>
        <c:axId val="539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030528"/>
        <c:crosses val="autoZero"/>
        <c:auto val="0"/>
        <c:lblAlgn val="ctr"/>
        <c:lblOffset val="100"/>
        <c:tickMarkSkip val="1"/>
        <c:noMultiLvlLbl val="0"/>
      </c:catAx>
      <c:valAx>
        <c:axId val="55030528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" sourceLinked="1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3984256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0.56799999999999995</c:v>
                </c:pt>
                <c:pt idx="1">
                  <c:v>0.38500000000000001</c:v>
                </c:pt>
                <c:pt idx="2">
                  <c:v>0.33400000000000002</c:v>
                </c:pt>
                <c:pt idx="3">
                  <c:v>0.121</c:v>
                </c:pt>
                <c:pt idx="4">
                  <c:v>0.33500000000000002</c:v>
                </c:pt>
                <c:pt idx="5">
                  <c:v>0.185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8917-4905-A358-E1473EC65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 formatCode="0%">
                  <c:v>0.4</c:v>
                </c:pt>
                <c:pt idx="1">
                  <c:v>0.30099999999999999</c:v>
                </c:pt>
                <c:pt idx="2">
                  <c:v>0.28199999999999997</c:v>
                </c:pt>
                <c:pt idx="3">
                  <c:v>6.6000000000000003E-2</c:v>
                </c:pt>
                <c:pt idx="4">
                  <c:v>0.17499999999999999</c:v>
                </c:pt>
                <c:pt idx="5">
                  <c:v>8.1000000000000003E-2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8917-4905-A358-E1473EC65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0.51500000000000001</c:v>
                </c:pt>
                <c:pt idx="1">
                  <c:v>0.40699999999999997</c:v>
                </c:pt>
                <c:pt idx="2">
                  <c:v>0.36099999999999999</c:v>
                </c:pt>
                <c:pt idx="3">
                  <c:v>0.10199999999999999</c:v>
                </c:pt>
                <c:pt idx="4">
                  <c:v>0.218</c:v>
                </c:pt>
                <c:pt idx="5">
                  <c:v>7.6999999999999999E-2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8917-4905-A358-E1473EC651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Sheet1!$E$2:$E$7</c:f>
              <c:numCache>
                <c:formatCode>0.0%</c:formatCode>
                <c:ptCount val="6"/>
                <c:pt idx="0">
                  <c:v>0.63100000000000001</c:v>
                </c:pt>
                <c:pt idx="1">
                  <c:v>0.498</c:v>
                </c:pt>
                <c:pt idx="2">
                  <c:v>0.45200000000000001</c:v>
                </c:pt>
                <c:pt idx="3">
                  <c:v>0.14699999999999999</c:v>
                </c:pt>
                <c:pt idx="4">
                  <c:v>0.33900000000000002</c:v>
                </c:pt>
                <c:pt idx="5">
                  <c:v>0.156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8917-4905-A358-E1473EC651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Sheet1!$F$2:$F$7</c:f>
              <c:numCache>
                <c:formatCode>0.0%</c:formatCode>
                <c:ptCount val="6"/>
                <c:pt idx="0">
                  <c:v>0.63300000000000001</c:v>
                </c:pt>
                <c:pt idx="1">
                  <c:v>0.44700000000000001</c:v>
                </c:pt>
                <c:pt idx="2">
                  <c:v>0.36799999999999999</c:v>
                </c:pt>
                <c:pt idx="3">
                  <c:v>0.16700000000000001</c:v>
                </c:pt>
                <c:pt idx="4">
                  <c:v>0.39800000000000002</c:v>
                </c:pt>
                <c:pt idx="5">
                  <c:v>0.223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8917-4905-A358-E1473EC651E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Sheet1!$G$2:$G$7</c:f>
              <c:numCache>
                <c:formatCode>0.0%</c:formatCode>
                <c:ptCount val="6"/>
                <c:pt idx="0" formatCode="0%">
                  <c:v>0.56999999999999995</c:v>
                </c:pt>
                <c:pt idx="1">
                  <c:v>0.28899999999999998</c:v>
                </c:pt>
                <c:pt idx="2">
                  <c:v>0.245</c:v>
                </c:pt>
                <c:pt idx="3">
                  <c:v>0.106</c:v>
                </c:pt>
                <c:pt idx="4">
                  <c:v>0.41399999999999998</c:v>
                </c:pt>
                <c:pt idx="5">
                  <c:v>0.26400000000000001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8917-4905-A358-E1473EC651E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Sheet1!$A$2:$A$7</c:f>
              <c:strCache>
                <c:ptCount val="6"/>
                <c:pt idx="0">
                  <c:v>Life Insurance (Net)</c:v>
                </c:pt>
                <c:pt idx="1">
                  <c:v>Group Life Insurance (Net)</c:v>
                </c:pt>
                <c:pt idx="2">
                  <c:v>Group Obtained Through an Employer</c:v>
                </c:pt>
                <c:pt idx="3">
                  <c:v>Group Obtained Through an Organization</c:v>
                </c:pt>
                <c:pt idx="4">
                  <c:v>Individual Life Insurance (Net)</c:v>
                </c:pt>
                <c:pt idx="5">
                  <c:v>Whole Or Universal Life Insurance (Net)</c:v>
                </c:pt>
              </c:strCache>
            </c:strRef>
          </c:cat>
          <c:val>
            <c:numRef>
              <c:f>Sheet1!$H$2:$H$7</c:f>
              <c:numCache>
                <c:formatCode>0.0%</c:formatCode>
                <c:ptCount val="6"/>
                <c:pt idx="0">
                  <c:v>0.61199999999999999</c:v>
                </c:pt>
                <c:pt idx="1">
                  <c:v>0.24199999999999999</c:v>
                </c:pt>
                <c:pt idx="2">
                  <c:v>0.16900000000000001</c:v>
                </c:pt>
                <c:pt idx="3" formatCode="0%">
                  <c:v>0.11</c:v>
                </c:pt>
                <c:pt idx="4">
                  <c:v>0.502</c:v>
                </c:pt>
                <c:pt idx="5" formatCode="0%">
                  <c:v>0.37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8917-4905-A358-E1473EC651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5561600"/>
        <c:axId val="54928512"/>
      </c:barChart>
      <c:catAx>
        <c:axId val="555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928512"/>
        <c:crosses val="autoZero"/>
        <c:auto val="0"/>
        <c:lblAlgn val="ctr"/>
        <c:lblOffset val="100"/>
        <c:tickMarkSkip val="1"/>
        <c:noMultiLvlLbl val="0"/>
      </c:catAx>
      <c:valAx>
        <c:axId val="54928512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5561600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0.76600000000000001</c:v>
                </c:pt>
                <c:pt idx="1">
                  <c:v>0.59899999999999998</c:v>
                </c:pt>
                <c:pt idx="2">
                  <c:v>0.151</c:v>
                </c:pt>
                <c:pt idx="3">
                  <c:v>0.22600000000000001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4FFB-4DCA-A435-BA28FCF29C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0.58499999999999996</c:v>
                </c:pt>
                <c:pt idx="1">
                  <c:v>0.29699999999999999</c:v>
                </c:pt>
                <c:pt idx="2">
                  <c:v>0.27600000000000002</c:v>
                </c:pt>
                <c:pt idx="3">
                  <c:v>0.39200000000000002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4FFB-4DCA-A435-BA28FCF29C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0.70599999999999996</c:v>
                </c:pt>
                <c:pt idx="1">
                  <c:v>0.51700000000000002</c:v>
                </c:pt>
                <c:pt idx="2">
                  <c:v>0.17599999999999999</c:v>
                </c:pt>
                <c:pt idx="3">
                  <c:v>0.28699999999999998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4FFB-4DCA-A435-BA28FCF29C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0.76700000000000002</c:v>
                </c:pt>
                <c:pt idx="1">
                  <c:v>0.61799999999999999</c:v>
                </c:pt>
                <c:pt idx="2">
                  <c:v>0.13900000000000001</c:v>
                </c:pt>
                <c:pt idx="3">
                  <c:v>0.22500000000000001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4FFB-4DCA-A435-BA28FCF29C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 formatCode="0%">
                  <c:v>0.8</c:v>
                </c:pt>
                <c:pt idx="1">
                  <c:v>0.68400000000000005</c:v>
                </c:pt>
                <c:pt idx="2">
                  <c:v>9.9000000000000005E-2</c:v>
                </c:pt>
                <c:pt idx="3">
                  <c:v>0.19500000000000001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4FFB-4DCA-A435-BA28FCF29CC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Sheet1!$G$2:$G$5</c:f>
              <c:numCache>
                <c:formatCode>0.0%</c:formatCode>
                <c:ptCount val="4"/>
                <c:pt idx="0">
                  <c:v>0.82699999999999996</c:v>
                </c:pt>
                <c:pt idx="1">
                  <c:v>0.68899999999999995</c:v>
                </c:pt>
                <c:pt idx="2">
                  <c:v>0.125</c:v>
                </c:pt>
                <c:pt idx="3">
                  <c:v>0.17199999999999999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4FFB-4DCA-A435-BA28FCF29CC5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Any (Net)</c:v>
                </c:pt>
                <c:pt idx="1">
                  <c:v>Homeowner's (Net)</c:v>
                </c:pt>
                <c:pt idx="2">
                  <c:v>Renter's (Net)</c:v>
                </c:pt>
                <c:pt idx="3">
                  <c:v>None</c:v>
                </c:pt>
              </c:strCache>
            </c:strRef>
          </c:cat>
          <c:val>
            <c:numRef>
              <c:f>Sheet1!$H$2:$H$5</c:f>
              <c:numCache>
                <c:formatCode>0.0%</c:formatCode>
                <c:ptCount val="4"/>
                <c:pt idx="0">
                  <c:v>0.92800000000000005</c:v>
                </c:pt>
                <c:pt idx="1">
                  <c:v>0.78200000000000003</c:v>
                </c:pt>
                <c:pt idx="2">
                  <c:v>0.108</c:v>
                </c:pt>
                <c:pt idx="3">
                  <c:v>6.8000000000000005E-2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4FFB-4DCA-A435-BA28FCF29C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978432"/>
        <c:axId val="54979968"/>
      </c:barChart>
      <c:catAx>
        <c:axId val="5497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979968"/>
        <c:crosses val="autoZero"/>
        <c:auto val="0"/>
        <c:lblAlgn val="ctr"/>
        <c:lblOffset val="100"/>
        <c:tickMarkSkip val="1"/>
        <c:noMultiLvlLbl val="0"/>
      </c:catAx>
      <c:valAx>
        <c:axId val="54979968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4978432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0.61599999999999999</c:v>
                </c:pt>
                <c:pt idx="1">
                  <c:v>0.55400000000000005</c:v>
                </c:pt>
                <c:pt idx="2">
                  <c:v>0.154</c:v>
                </c:pt>
                <c:pt idx="3">
                  <c:v>3.2000000000000001E-2</c:v>
                </c:pt>
                <c:pt idx="4">
                  <c:v>0.13200000000000001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F616-4E51-9C38-A9437B727A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0.74299999999999999</c:v>
                </c:pt>
                <c:pt idx="1">
                  <c:v>0.71899999999999997</c:v>
                </c:pt>
                <c:pt idx="2">
                  <c:v>0.128</c:v>
                </c:pt>
                <c:pt idx="3">
                  <c:v>5.0999999999999997E-2</c:v>
                </c:pt>
                <c:pt idx="4">
                  <c:v>0.10299999999999999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F616-4E51-9C38-A9437B727A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0.81599999999999995</c:v>
                </c:pt>
                <c:pt idx="1">
                  <c:v>0.79600000000000004</c:v>
                </c:pt>
                <c:pt idx="2">
                  <c:v>0.10199999999999999</c:v>
                </c:pt>
                <c:pt idx="3">
                  <c:v>1.4999999999999999E-2</c:v>
                </c:pt>
                <c:pt idx="4">
                  <c:v>9.2999999999999999E-2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F616-4E51-9C38-A9437B727AA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0.73799999999999999</c:v>
                </c:pt>
                <c:pt idx="1">
                  <c:v>0.70299999999999996</c:v>
                </c:pt>
                <c:pt idx="2">
                  <c:v>0.16200000000000001</c:v>
                </c:pt>
                <c:pt idx="3" formatCode="0%">
                  <c:v>0.05</c:v>
                </c:pt>
                <c:pt idx="4">
                  <c:v>0.125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F616-4E51-9C38-A9437B727AA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0.59499999999999997</c:v>
                </c:pt>
                <c:pt idx="1">
                  <c:v>0.51800000000000002</c:v>
                </c:pt>
                <c:pt idx="2">
                  <c:v>0.20799999999999999</c:v>
                </c:pt>
                <c:pt idx="3">
                  <c:v>3.6999999999999998E-2</c:v>
                </c:pt>
                <c:pt idx="4">
                  <c:v>0.17799999999999999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F616-4E51-9C38-A9437B727AA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0.0%</c:formatCode>
                <c:ptCount val="5"/>
                <c:pt idx="0">
                  <c:v>0.47799999999999998</c:v>
                </c:pt>
                <c:pt idx="1">
                  <c:v>0.35799999999999998</c:v>
                </c:pt>
                <c:pt idx="2">
                  <c:v>0.182</c:v>
                </c:pt>
                <c:pt idx="3">
                  <c:v>3.3000000000000002E-2</c:v>
                </c:pt>
                <c:pt idx="4">
                  <c:v>0.155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F616-4E51-9C38-A9437B727AA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Any (Net)</c:v>
                </c:pt>
                <c:pt idx="1">
                  <c:v>First Mortgage</c:v>
                </c:pt>
                <c:pt idx="2">
                  <c:v>Junior Mortgage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0.0%</c:formatCode>
                <c:ptCount val="5"/>
                <c:pt idx="0">
                  <c:v>0.32300000000000001</c:v>
                </c:pt>
                <c:pt idx="1">
                  <c:v>0.23100000000000001</c:v>
                </c:pt>
                <c:pt idx="2">
                  <c:v>0.121</c:v>
                </c:pt>
                <c:pt idx="3">
                  <c:v>7.0000000000000001E-3</c:v>
                </c:pt>
                <c:pt idx="4" formatCode="0%">
                  <c:v>0.12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F616-4E51-9C38-A9437B727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349824"/>
        <c:axId val="58363904"/>
      </c:barChart>
      <c:catAx>
        <c:axId val="5834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200" b="1" i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8363904"/>
        <c:crosses val="autoZero"/>
        <c:auto val="0"/>
        <c:lblAlgn val="ctr"/>
        <c:lblOffset val="100"/>
        <c:tickMarkSkip val="1"/>
        <c:noMultiLvlLbl val="0"/>
      </c:catAx>
      <c:valAx>
        <c:axId val="5836390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8349824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U.S. Households</c:v>
                </c:pt>
              </c:strCache>
            </c:strRef>
          </c:tx>
          <c:spPr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99</c:v>
                </c:pt>
                <c:pt idx="1">
                  <c:v>168</c:v>
                </c:pt>
                <c:pt idx="2">
                  <c:v>40</c:v>
                </c:pt>
                <c:pt idx="3">
                  <c:v>67</c:v>
                </c:pt>
                <c:pt idx="4">
                  <c:v>30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0-FFBC-4818-A8E1-EB2F9D394F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Younger Millennials</c:v>
                </c:pt>
              </c:strCache>
            </c:strRef>
          </c:tx>
          <c:spPr>
            <a:solidFill>
              <a:srgbClr val="CC99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125</c:v>
                </c:pt>
                <c:pt idx="1">
                  <c:v>166</c:v>
                </c:pt>
                <c:pt idx="2">
                  <c:v>49</c:v>
                </c:pt>
                <c:pt idx="3">
                  <c:v>48</c:v>
                </c:pt>
                <c:pt idx="4">
                  <c:v>37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1-FFBC-4818-A8E1-EB2F9D394F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Older Millennials</c:v>
                </c:pt>
              </c:strCache>
            </c:strRef>
          </c:tx>
          <c:spPr>
            <a:solidFill>
              <a:srgbClr val="FF00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154</c:v>
                </c:pt>
                <c:pt idx="1">
                  <c:v>188</c:v>
                </c:pt>
                <c:pt idx="2">
                  <c:v>41</c:v>
                </c:pt>
                <c:pt idx="3">
                  <c:v>92</c:v>
                </c:pt>
                <c:pt idx="4">
                  <c:v>30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2-FFBC-4818-A8E1-EB2F9D394FC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rgbClr val="0099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134</c:v>
                </c:pt>
                <c:pt idx="1">
                  <c:v>180</c:v>
                </c:pt>
                <c:pt idx="2">
                  <c:v>48</c:v>
                </c:pt>
                <c:pt idx="3">
                  <c:v>76</c:v>
                </c:pt>
                <c:pt idx="4">
                  <c:v>31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3-FFBC-4818-A8E1-EB2F9D394FC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Younger Boomers</c:v>
                </c:pt>
              </c:strCache>
            </c:strRef>
          </c:tx>
          <c:spPr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86</c:v>
                </c:pt>
                <c:pt idx="1">
                  <c:v>154</c:v>
                </c:pt>
                <c:pt idx="2">
                  <c:v>32</c:v>
                </c:pt>
                <c:pt idx="3">
                  <c:v>65</c:v>
                </c:pt>
                <c:pt idx="4">
                  <c:v>24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4-FFBC-4818-A8E1-EB2F9D394FC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Older Boomers</c:v>
                </c:pt>
              </c:strCache>
            </c:strRef>
          </c:tx>
          <c:spPr>
            <a:solidFill>
              <a:srgbClr val="66FF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Sheet1!$G$2:$G$6</c:f>
              <c:numCache>
                <c:formatCode>0</c:formatCode>
                <c:ptCount val="5"/>
                <c:pt idx="0">
                  <c:v>60</c:v>
                </c:pt>
                <c:pt idx="1">
                  <c:v>146</c:v>
                </c:pt>
                <c:pt idx="2">
                  <c:v>42</c:v>
                </c:pt>
                <c:pt idx="3">
                  <c:v>59</c:v>
                </c:pt>
                <c:pt idx="4">
                  <c:v>37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5-FFBC-4818-A8E1-EB2F9D394FC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Silent + Greatest</c:v>
                </c:pt>
              </c:strCache>
            </c:strRef>
          </c:tx>
          <c:spPr>
            <a:solidFill>
              <a:srgbClr val="0066FF"/>
            </a:solidFill>
            <a:ln w="9525" cap="flat" cmpd="sng">
              <a:solidFill>
                <a:srgbClr val="000000"/>
              </a:solidFill>
              <a:prstDash val="solid"/>
              <a:round/>
            </a:ln>
          </c:spPr>
          <c:invertIfNegative val="0"/>
          <c:dLbls>
            <c:delete val="1"/>
          </c:dLbls>
          <c:cat>
            <c:strRef>
              <c:f>Sheet1!$A$2:$A$6</c:f>
              <c:strCache>
                <c:ptCount val="5"/>
                <c:pt idx="0">
                  <c:v>Total Debt (Net)</c:v>
                </c:pt>
                <c:pt idx="1">
                  <c:v>First Mortgage</c:v>
                </c:pt>
                <c:pt idx="2">
                  <c:v>Junior Mortgages (Net)</c:v>
                </c:pt>
                <c:pt idx="3">
                  <c:v>Second Mortgage</c:v>
                </c:pt>
                <c:pt idx="4">
                  <c:v>Home Equity Line of Credit</c:v>
                </c:pt>
              </c:strCache>
            </c:strRef>
          </c:cat>
          <c:val>
            <c:numRef>
              <c:f>Sheet1!$H$2:$H$6</c:f>
              <c:numCache>
                <c:formatCode>0</c:formatCode>
                <c:ptCount val="5"/>
                <c:pt idx="0">
                  <c:v>30</c:v>
                </c:pt>
                <c:pt idx="1">
                  <c:v>113</c:v>
                </c:pt>
                <c:pt idx="2">
                  <c:v>30</c:v>
                </c:pt>
                <c:pt idx="3">
                  <c:v>31</c:v>
                </c:pt>
                <c:pt idx="4">
                  <c:v>28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 xmlns:c16r2="http://schemas.microsoft.com/office/drawing/2015/06/chart">
            <c:ext xmlns:c16="http://schemas.microsoft.com/office/drawing/2014/chart" uri="{C3380CC4-5D6E-409C-BE32-E72D297353CC}">
              <c16:uniqueId val="{00000006-FFBC-4818-A8E1-EB2F9D394F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0155008"/>
        <c:axId val="60156544"/>
      </c:barChart>
      <c:catAx>
        <c:axId val="601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 anchor="ctr" anchorCtr="0"/>
          <a:lstStyle/>
          <a:p>
            <a:pPr algn="ctr">
              <a:defRPr sz="1100" b="1" i="0" baseline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0156544"/>
        <c:crosses val="autoZero"/>
        <c:auto val="0"/>
        <c:lblAlgn val="ctr"/>
        <c:lblOffset val="100"/>
        <c:tickMarkSkip val="1"/>
        <c:noMultiLvlLbl val="0"/>
      </c:catAx>
      <c:valAx>
        <c:axId val="60156544"/>
        <c:scaling>
          <c:orientation val="minMax"/>
        </c:scaling>
        <c:delete val="0"/>
        <c:axPos val="l"/>
        <c:majorGridlines>
          <c:spPr>
            <a:ln w="3175" cap="flat" cmpd="sng">
              <a:solidFill>
                <a:srgbClr val="7F7F7F"/>
              </a:solidFill>
              <a:prstDash val="dash"/>
              <a:round/>
            </a:ln>
          </c:spPr>
        </c:majorGridlines>
        <c:numFmt formatCode="0" sourceLinked="1"/>
        <c:majorTickMark val="out"/>
        <c:minorTickMark val="none"/>
        <c:tickLblPos val="nextTo"/>
        <c:spPr>
          <a:ln w="9525" cap="flat" cmpd="sng">
            <a:solidFill>
              <a:srgbClr val="7F7F7F"/>
            </a:solidFill>
            <a:prstDash val="solid"/>
            <a:round/>
          </a:ln>
        </c:spPr>
        <c:txPr>
          <a:bodyPr rot="0" vert="horz" anchor="ctr" anchorCtr="0"/>
          <a:lstStyle/>
          <a:p>
            <a:pPr algn="ctr">
              <a:defRPr sz="1000" b="0" i="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60155008"/>
        <c:crosses val="autoZero"/>
        <c:crossBetween val="between"/>
      </c:valAx>
    </c:plotArea>
    <c:legend>
      <c:legendPos val="b"/>
      <c:layout/>
      <c:overlay val="0"/>
      <c:spPr>
        <a:ln w="9525" cap="flat" cmpd="sng">
          <a:solidFill>
            <a:srgbClr val="000000"/>
          </a:solidFill>
          <a:prstDash val="solid"/>
          <a:round/>
        </a:ln>
      </c:spPr>
      <c:txPr>
        <a:bodyPr/>
        <a:lstStyle/>
        <a:p>
          <a:pPr algn="ctr">
            <a:defRPr sz="1100" b="0" i="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AA1D5-3E3A-114E-89DF-506AD83C866B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57E74-AD05-C94D-A7FE-52FF96C7C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BA109-7A8A-4068-BFCF-D3C9EDAB181E}" type="datetimeFigureOut">
              <a:rPr lang="en-CA" smtClean="0"/>
              <a:t>01/08/2019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B4806-4897-456C-BE34-0D74BD316E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87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7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B8171-4046-4563-A780-E3CB605394B9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20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cbusines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600"/>
            <a:ext cx="7848000" cy="8316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990000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3200" y="3506400"/>
            <a:ext cx="3697200" cy="309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rgbClr val="595959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pic>
        <p:nvPicPr>
          <p:cNvPr id="8" name="Picture 18" descr="sbilogo-110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8097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4098925" y="5359400"/>
            <a:ext cx="4419600" cy="67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457200">
              <a:spcAft>
                <a:spcPct val="15000"/>
              </a:spcAft>
            </a:pPr>
            <a:endParaRPr lang="en-GB" sz="1400" dirty="0">
              <a:solidFill>
                <a:srgbClr val="142D53"/>
              </a:solidFill>
              <a:latin typeface="Calibri" pitchFamily="1" charset="0"/>
              <a:hlinkClick r:id="rId3"/>
            </a:endParaRP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+mj-lt"/>
              </a:rPr>
              <a:t>www.strategicbusinessisights.com</a:t>
            </a:r>
          </a:p>
          <a:p>
            <a:pPr algn="r" defTabSz="457200"/>
            <a:r>
              <a:rPr lang="en-GB" sz="1400" dirty="0">
                <a:solidFill>
                  <a:srgbClr val="595959"/>
                </a:solidFill>
                <a:latin typeface="+mj-lt"/>
              </a:rPr>
              <a:t>www.strategicbusinessinsights.com/cfd</a:t>
            </a:r>
            <a:endParaRPr lang="en-US" sz="1400" dirty="0">
              <a:solidFill>
                <a:srgbClr val="595959"/>
              </a:solidFill>
              <a:latin typeface="+mj-lt"/>
            </a:endParaRPr>
          </a:p>
        </p:txBody>
      </p:sp>
      <p:pic>
        <p:nvPicPr>
          <p:cNvPr id="10" name="Picture 14" descr="CFDlogo-0411b.jpg"/>
          <p:cNvPicPr>
            <a:picLocks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029200"/>
            <a:ext cx="9144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620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6553200" cy="1066800"/>
          </a:xfrm>
          <a:prstGeom prst="rect">
            <a:avLst/>
          </a:prstGeom>
          <a:ln>
            <a:noFill/>
          </a:ln>
        </p:spPr>
        <p:txBody>
          <a:bodyPr lIns="0" rIns="0" anchor="b" anchorCtr="0"/>
          <a:lstStyle>
            <a:lvl1pPr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171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1219200" y="1143000"/>
            <a:ext cx="64008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  <a:ea typeface="+mn-ea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0"/>
            <a:ext cx="6553200" cy="457200"/>
          </a:xfrm>
          <a:prstGeom prst="rect">
            <a:avLst/>
          </a:prstGeom>
        </p:spPr>
        <p:txBody>
          <a:bodyPr lIns="0" rIns="0" anchor="ctr" anchorCtr="0"/>
          <a:lstStyle>
            <a:lvl1pPr algn="ctr">
              <a:lnSpc>
                <a:spcPct val="80000"/>
              </a:lnSpc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815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130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75887" y="6544046"/>
            <a:ext cx="708847" cy="246221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3771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napshot 2011-04-18 18-02-19.tiff">
            <a:hlinkClick r:id="" action="ppaction://noaction"/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0"/>
            <a:ext cx="9350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381000" y="1143000"/>
            <a:ext cx="7239000" cy="0"/>
          </a:xfrm>
          <a:prstGeom prst="line">
            <a:avLst/>
          </a:prstGeom>
          <a:noFill/>
          <a:ln w="25400">
            <a:solidFill>
              <a:srgbClr val="00192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ja-JP" altLang="en-US">
              <a:latin typeface="Arial" pitchFamily="-111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39063" y="152400"/>
            <a:ext cx="13287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400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68130" y="6248400"/>
            <a:ext cx="794870" cy="304800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‹#›</a:t>
            </a:fld>
            <a:endParaRPr lang="en-CA" dirty="0" smtClean="0"/>
          </a:p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8867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6514042"/>
            <a:ext cx="815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CA" sz="1200" dirty="0"/>
              <a:t>Source: The </a:t>
            </a:r>
            <a:r>
              <a:rPr lang="en-CA" sz="1200" dirty="0" smtClean="0"/>
              <a:t>2018–19 </a:t>
            </a:r>
            <a:r>
              <a:rPr lang="en-CA" sz="1200" dirty="0"/>
              <a:t>MacroMonitor                                                                                                       </a:t>
            </a:r>
            <a:endParaRPr lang="en-CA" sz="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70419" y="6544046"/>
            <a:ext cx="673581" cy="24622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Page </a:t>
            </a:r>
            <a:fld id="{98FEBD99-BCA0-47C4-A2ED-E5223AC0626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7" r:id="rId2"/>
    <p:sldLayoutId id="2147484449" r:id="rId3"/>
    <p:sldLayoutId id="2147484446" r:id="rId4"/>
    <p:sldLayoutId id="2147484448" r:id="rId5"/>
    <p:sldLayoutId id="2147484450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  <a:ea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48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43474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©2019 by Strategic Business Insights. All rights reserved.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4" y="2627380"/>
            <a:ext cx="3369734" cy="3468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54612" y="2968671"/>
            <a:ext cx="550283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  <a:latin typeface="Arial"/>
                <a:cs typeface="Arial"/>
              </a:rPr>
              <a:t>Standard Graphic Analysis (SGA)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800000"/>
                </a:solidFill>
                <a:latin typeface="Arial"/>
                <a:cs typeface="Arial"/>
              </a:rPr>
              <a:t>Generational Cohorts</a:t>
            </a:r>
          </a:p>
          <a:p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July 2019</a:t>
            </a:r>
          </a:p>
        </p:txBody>
      </p:sp>
      <p:sp>
        <p:nvSpPr>
          <p:cNvPr id="5" name="TextBox 4"/>
          <p:cNvSpPr txBox="1"/>
          <p:nvPr/>
        </p:nvSpPr>
        <p:spPr>
          <a:xfrm rot="20040814">
            <a:off x="2338942" y="604315"/>
            <a:ext cx="4860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>
                    <a:lumMod val="75000"/>
                  </a:schemeClr>
                </a:solidFill>
                <a:latin typeface="Verdana"/>
                <a:cs typeface="Verdana"/>
              </a:rPr>
              <a:t>SAMPLE</a:t>
            </a:r>
            <a:endParaRPr lang="en-US" sz="8800" dirty="0">
              <a:solidFill>
                <a:schemeClr val="bg1">
                  <a:lumMod val="75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06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78ecf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78ecf749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Owning Life Insurance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78ecf749_IT.e179a673e0c7_DPH.6097378e_TH.0747a249c42c_DPS.1_TS.278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C3F5541E-A20F-407A-B1E1-09EE3BA11B8A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Tables L-2, L-5:  Incidences of various types of life insurance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Questions L-2, L-4a, Cols A,B; L-5, L-6a, L-7a, L-8a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9d13cf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9d13cf28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Have Homeowner's Or Renter's Insurance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9d13cf28_IT.93eb8bd20287_DPH.6097378e_TH.1e8ccb7e3b8d_DPS.1_TS.297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704BE0D6-AA40-4C88-88B6-43625ACE6AC2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G-3a : Incidence of homeowner's or renter's insurance on primary residence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G-3a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11</a:t>
            </a:fld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16a3cf9f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16a3cf9f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Having Loans On Primary Home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16a3cf9f_IT.0e6f119c9ce0_DPH.6097378e_TH.40796a09c28d_DPS.1_TS.394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B70B847E-45D7-4BCD-A8DF-FEE2B28EFB0B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G-6a : Incidence Of loans On primary residence - Summary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</a:t>
            </a:r>
            <a:r>
              <a:rPr lang="en-US" sz="900" dirty="0" smtClean="0">
                <a:solidFill>
                  <a:srgbClr val="000000"/>
                </a:solidFill>
                <a:cs typeface="Arial"/>
              </a:rPr>
              <a:t>G-6a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58dc80e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58dc80e6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Mean Debts On Primary Home ($000s)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58dc80e6_IT.b9e4ec17e86b_DPH.6097378e_TH.a84c31f7bbcd_DPS.1_TS.395"/>
          <p:cNvGraphicFramePr/>
          <p:nvPr>
            <p:extLst>
              <p:ext uri="{D42A27DB-BD31-4B8C-83A1-F6EECF244321}">
                <p14:modId xmlns:p14="http://schemas.microsoft.com/office/powerpoint/2010/main" val="795491228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0002E362-93B9-4F4F-A1D2-8364A3ECF0C1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Tables RE5, G-14A, G-14BC, G-14B_MVSA, G-14C_MVSA: Mean debts on primary home ($000s, incl. 0) (missing value substitution applied)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dirty="0">
                <a:solidFill>
                  <a:srgbClr val="000000"/>
                </a:solidFill>
                <a:cs typeface="Arial"/>
              </a:rPr>
              <a:t>Base for Total Debt:  Own home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dirty="0">
                <a:solidFill>
                  <a:srgbClr val="000000"/>
                </a:solidFill>
                <a:cs typeface="Arial"/>
              </a:rPr>
              <a:t>Base for Other Loans:  Have type of loan on primary 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>home</a:t>
            </a:r>
          </a:p>
          <a:p>
            <a:r>
              <a:rPr lang="en-CA" sz="900" dirty="0" smtClean="0">
                <a:solidFill>
                  <a:srgbClr val="000000"/>
                </a:solidFill>
                <a:latin typeface="Arial"/>
                <a:cs typeface="Arial"/>
              </a:rPr>
              <a:t>Question G-14, Cols A, B, C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3a0c2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3a0c2601"/>
          <p:cNvSpPr>
            <a:spLocks noGrp="1"/>
          </p:cNvSpPr>
          <p:nvPr>
            <p:ph type="title"/>
          </p:nvPr>
        </p:nvSpPr>
        <p:spPr>
          <a:xfrm>
            <a:off x="1365250" y="404664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/>
              <a:t>Incidences Of Owning Retirement Accounts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3a0c2601_IT.d52231541a0b_DPH.6097378e_TH.a672690ac341_DPS.1_TS.416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797844A2-CCB5-4F63-86EA-7E6F2CD48B45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F-4 : Ownership of retirement products (Summary)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Questionnaire Section F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14</a:t>
            </a:fld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3989b5c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3989b5c5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/>
              <a:t>Mean Amounts Held In Retirement Accounts ($000s)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3989b5c5_IT.cb905dc23641_DPH.6097378e_TH.d27c522d1950_DPS.1_TS.417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F67A6E12-8C5E-48E5-A85D-913AEF553C8C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Tables F-BAL, F-4g, F-6g, F-ANNBAL, F-5: Balance in Keogh 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>accounts</a:t>
            </a:r>
          </a:p>
          <a:p>
            <a:r>
              <a:rPr lang="en-CA" sz="900" dirty="0">
                <a:solidFill>
                  <a:srgbClr val="000000"/>
                </a:solidFill>
                <a:cs typeface="Arial"/>
              </a:rPr>
              <a:t>Base: Own type of retirement 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>account</a:t>
            </a:r>
          </a:p>
          <a:p>
            <a:r>
              <a:rPr lang="en-US" sz="900" dirty="0">
                <a:solidFill>
                  <a:srgbClr val="000000"/>
                </a:solidFill>
                <a:cs typeface="Arial"/>
              </a:rPr>
              <a:t>Questionnaire Section F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15</a:t>
            </a:fld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99b8f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99b8f068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Making Various Financial Transactions (1)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99b8f068_IT.6a1a0cb33ada_DPH.6097378e_TH.9d98029a5b31_DPS.1_TS.462"/>
          <p:cNvGraphicFramePr/>
          <p:nvPr>
            <p:extLst>
              <p:ext uri="{D42A27DB-BD31-4B8C-83A1-F6EECF244321}">
                <p14:modId xmlns:p14="http://schemas.microsoft.com/office/powerpoint/2010/main" val="2956194382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98426A18-B0D2-4D38-B4EB-D9A9AA5E2321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TRNS: Incidence of types of financial transactions (excluding cash)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Balance Sheet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16</a:t>
            </a:fld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207e9c3c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207e9c3c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Household's Financial Strategy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207e9c3c_IT.8b1ecce0e78f_DPH.6097378e_TH.8cd995155227_DPS.1_TS.658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F84703FB-AEE6-4353-839B-3C008EBB0200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N-1 : Household's financial strategy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N-1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17</a:t>
            </a:fld>
            <a:endParaRPr lang="en-C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a001b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a001b852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Household's Financial Confidence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a001b852_IT.6fe73b4413c7_DPH.6097378e_TH.5a34e9e17eab_DPS.1_TS.659"/>
          <p:cNvGraphicFramePr/>
          <p:nvPr>
            <p:extLst>
              <p:ext uri="{D42A27DB-BD31-4B8C-83A1-F6EECF244321}">
                <p14:modId xmlns:p14="http://schemas.microsoft.com/office/powerpoint/2010/main" val="1557731947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9C0733E9-BFCA-4C19-8ADF-62483DA649AF}"/>
              </a:ext>
            </a:extLst>
          </p:cNvPr>
          <p:cNvSpPr txBox="1">
            <a:spLocks/>
          </p:cNvSpPr>
          <p:nvPr/>
        </p:nvSpPr>
        <p:spPr>
          <a:xfrm>
            <a:off x="323528" y="5949280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N-2 : Household's financial confidence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N-2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18</a:t>
            </a:fld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2b06_SL.4915acd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2b06_SL.4915acd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pPr algn="l"/>
            <a:r>
              <a:rPr lang="en-CA" dirty="0"/>
              <a:t>How Household Would Use Unexpected $25,000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sp>
        <p:nvSpPr>
          <p:cNvPr id="4" name="TY.RX_PR.2b06_SL.4915acd6_IT.f48e38139d3f"/>
          <p:cNvSpPr>
            <a:spLocks noGrp="1"/>
          </p:cNvSpPr>
          <p:nvPr>
            <p:ph type="ctrTitle" idx="4294967295"/>
          </p:nvPr>
        </p:nvSpPr>
        <p:spPr>
          <a:xfrm>
            <a:off x="0" y="6021388"/>
            <a:ext cx="7091363" cy="552450"/>
          </a:xfrm>
          <a:prstGeom prst="rect">
            <a:avLst/>
          </a:prstGeom>
        </p:spPr>
        <p:txBody>
          <a:bodyPr vert="horz" wrap="none" lIns="365760" tIns="118872" rIns="0" bIns="118872" rtlCol="0" anchor="b" anchorCtr="0">
            <a:noAutofit/>
          </a:bodyPr>
          <a:lstStyle/>
          <a:p>
            <a:r>
              <a:rPr lang="en-CA" sz="900" dirty="0" smtClean="0">
                <a:solidFill>
                  <a:srgbClr val="000000"/>
                </a:solidFill>
                <a:cs typeface="Arial"/>
              </a:rPr>
              <a:t>Table B-1a : Uses for unexpected $25,000</a:t>
            </a:r>
            <a:r>
              <a:rPr lang="en-US" sz="900" dirty="0" smtClean="0">
                <a:solidFill>
                  <a:srgbClr val="000000"/>
                </a:solidFill>
                <a:cs typeface="Arial"/>
              </a:rPr>
              <a:t/>
            </a:r>
            <a:br>
              <a:rPr lang="en-US" sz="900" dirty="0" smtClean="0">
                <a:solidFill>
                  <a:srgbClr val="000000"/>
                </a:solidFill>
                <a:cs typeface="Arial"/>
              </a:rPr>
            </a:br>
            <a:r>
              <a:rPr lang="en-US" sz="900" dirty="0" smtClean="0">
                <a:solidFill>
                  <a:srgbClr val="000000"/>
                </a:solidFill>
                <a:cs typeface="Arial"/>
              </a:rPr>
              <a:t>Base:  All U.S. Households</a:t>
            </a:r>
            <a:br>
              <a:rPr lang="en-US" sz="900" dirty="0" smtClean="0">
                <a:solidFill>
                  <a:srgbClr val="000000"/>
                </a:solidFill>
                <a:cs typeface="Arial"/>
              </a:rPr>
            </a:br>
            <a:r>
              <a:rPr lang="en-CA" sz="900" dirty="0" smtClean="0"/>
              <a:t>Question B-1a </a:t>
            </a:r>
            <a:endParaRPr lang="en-US" sz="900" dirty="0">
              <a:solidFill>
                <a:srgbClr val="000000"/>
              </a:solidFill>
              <a:cs typeface="Arial"/>
            </a:endParaRPr>
          </a:p>
        </p:txBody>
      </p:sp>
      <p:graphicFrame>
        <p:nvGraphicFramePr>
          <p:cNvPr id="3" name="TY.RC_PR.2b06_SL.4915acd6_IT.7c1bd1306cc5_DPH.aae2fe8f_TH.2f4869c45a63_DPS.1_TS.2"/>
          <p:cNvGraphicFramePr/>
          <p:nvPr>
            <p:extLst/>
          </p:nvPr>
        </p:nvGraphicFramePr>
        <p:xfrm>
          <a:off x="1259632" y="1844824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dirty="0" smtClean="0"/>
              <a:t>Page </a:t>
            </a:r>
            <a:fld id="{98FEBD99-BCA0-47C4-A2ED-E5223AC06260}" type="slidenum">
              <a:rPr lang="en-CA" smtClean="0"/>
              <a:pPr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60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1066800" y="1295400"/>
            <a:ext cx="7391400" cy="431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Custom Segment Definitions</a:t>
            </a:r>
            <a:r>
              <a:rPr lang="en-US" sz="1400" b="0" dirty="0" smtClean="0">
                <a:latin typeface="+mj-lt"/>
              </a:rPr>
              <a:t>…………………………………………………….</a:t>
            </a:r>
            <a:r>
              <a:rPr lang="en-US" sz="1400" b="0" dirty="0">
                <a:latin typeface="+mj-lt"/>
              </a:rPr>
              <a:t>	</a:t>
            </a:r>
            <a:r>
              <a:rPr lang="en-US" sz="1400" dirty="0">
                <a:latin typeface="+mj-lt"/>
              </a:rPr>
              <a:t>4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Demographics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……………………………………………………………………..</a:t>
            </a:r>
            <a:r>
              <a:rPr lang="en-US" sz="1400" b="0" dirty="0">
                <a:latin typeface="+mj-lt"/>
              </a:rPr>
              <a:t>	7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Accounts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……………………………………………………………………………</a:t>
            </a:r>
            <a:r>
              <a:rPr lang="en-US" sz="1400" b="0" dirty="0">
                <a:latin typeface="+mj-lt"/>
              </a:rPr>
              <a:t>	</a:t>
            </a:r>
            <a:r>
              <a:rPr lang="en-US" sz="1400" b="0" dirty="0" smtClean="0">
                <a:latin typeface="+mj-lt"/>
              </a:rPr>
              <a:t>2</a:t>
            </a:r>
            <a:r>
              <a:rPr lang="en-US" sz="1400" dirty="0">
                <a:latin typeface="+mj-lt"/>
              </a:rPr>
              <a:t>2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>
                <a:latin typeface="+mj-lt"/>
              </a:rPr>
              <a:t>Balance</a:t>
            </a:r>
            <a:r>
              <a:rPr lang="en-US" sz="1400" b="0" dirty="0">
                <a:latin typeface="+mj-lt"/>
              </a:rPr>
              <a:t> Sheets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</a:t>
            </a:r>
            <a:r>
              <a:rPr lang="en-US" sz="1400" b="0" dirty="0">
                <a:latin typeface="+mj-lt"/>
              </a:rPr>
              <a:t>	</a:t>
            </a:r>
            <a:r>
              <a:rPr lang="en-US" sz="1400" b="0" dirty="0" smtClean="0">
                <a:latin typeface="+mj-lt"/>
              </a:rPr>
              <a:t>45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Cards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……………………………………………………………………………….</a:t>
            </a:r>
            <a:r>
              <a:rPr lang="en-US" sz="1400" b="0" dirty="0">
                <a:latin typeface="+mj-lt"/>
              </a:rPr>
              <a:t>	</a:t>
            </a:r>
            <a:r>
              <a:rPr lang="en-US" sz="1400" b="0" dirty="0" smtClean="0">
                <a:latin typeface="+mj-lt"/>
              </a:rPr>
              <a:t>60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Consumer Credit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………………………………………………………………….</a:t>
            </a:r>
            <a:r>
              <a:rPr lang="en-US" sz="1400" b="0" dirty="0">
                <a:latin typeface="+mj-lt"/>
              </a:rPr>
              <a:t>	</a:t>
            </a:r>
            <a:r>
              <a:rPr lang="en-US" sz="1400" b="0" dirty="0" smtClean="0">
                <a:latin typeface="+mj-lt"/>
              </a:rPr>
              <a:t>88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Direct Marketing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…………………………………………………………………..	105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Health Insurance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………………………………………………………………….	146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Institutions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…………………………………………………………………………	176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 smtClean="0">
                <a:latin typeface="+mj-lt"/>
              </a:rPr>
              <a:t>Online Financial Activities………………………………………………………	</a:t>
            </a:r>
            <a:r>
              <a:rPr lang="en-US" sz="1400" dirty="0" smtClean="0">
                <a:latin typeface="+mj-lt"/>
              </a:rPr>
              <a:t>211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Investments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……………………………………………………………………….	</a:t>
            </a:r>
            <a:r>
              <a:rPr lang="en-US" sz="1400" dirty="0" smtClean="0">
                <a:latin typeface="+mj-lt"/>
              </a:rPr>
              <a:t>233</a:t>
            </a:r>
            <a:endParaRPr lang="en-US" sz="140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Life Events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………………………………………………………………………...	264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Life Insurance</a:t>
            </a:r>
            <a:r>
              <a:rPr lang="en-US" sz="1400" b="0" dirty="0" smtClean="0">
                <a:latin typeface="+mj-lt"/>
              </a:rPr>
              <a:t>…………………………………………………………………….	277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Property and Casualty Insurance</a:t>
            </a:r>
            <a:r>
              <a:rPr lang="en-US" sz="1400" b="0" dirty="0" smtClean="0">
                <a:latin typeface="+mj-lt"/>
              </a:rPr>
              <a:t>………………………………………………	296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Planning and Advice</a:t>
            </a:r>
            <a:r>
              <a:rPr lang="en-US" sz="1400" b="0" dirty="0" smtClean="0">
                <a:latin typeface="+mj-lt"/>
              </a:rPr>
              <a:t>…………………………………………………………</a:t>
            </a:r>
            <a:r>
              <a:rPr lang="en-US" sz="1400" dirty="0" smtClean="0">
                <a:latin typeface="+mj-lt"/>
              </a:rPr>
              <a:t>…..	312</a:t>
            </a: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>
                <a:latin typeface="+mj-lt"/>
              </a:rPr>
              <a:t>Real Estate and Debt</a:t>
            </a:r>
            <a:r>
              <a:rPr lang="en-US" sz="1400" b="0" dirty="0" smtClean="0">
                <a:latin typeface="+mj-lt"/>
              </a:rPr>
              <a:t>……………………………………………………………	388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6400800" algn="r"/>
              </a:tabLst>
            </a:pPr>
            <a:endParaRPr lang="en-US" sz="1400" b="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tabLst>
                <a:tab pos="7143750" algn="r"/>
              </a:tabLst>
            </a:pPr>
            <a:endParaRPr lang="en-US" sz="1400" b="0" dirty="0">
              <a:latin typeface="Times New Roman" pitchFamily="1" charset="0"/>
            </a:endParaRP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07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5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990000"/>
                </a:solidFill>
              </a:rPr>
              <a:t>For More Information</a:t>
            </a:r>
          </a:p>
        </p:txBody>
      </p:sp>
      <p:sp>
        <p:nvSpPr>
          <p:cNvPr id="66564" name="TextBox 1"/>
          <p:cNvSpPr txBox="1">
            <a:spLocks noChangeArrowheads="1"/>
          </p:cNvSpPr>
          <p:nvPr/>
        </p:nvSpPr>
        <p:spPr bwMode="auto">
          <a:xfrm>
            <a:off x="1066800" y="1447800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50" indent="-6350">
              <a:spcBef>
                <a:spcPts val="3838"/>
              </a:spcBef>
            </a:pPr>
            <a:r>
              <a:rPr lang="en-US" dirty="0">
                <a:solidFill>
                  <a:srgbClr val="2347B3"/>
                </a:solidFill>
                <a:cs typeface="Arial" pitchFamily="34" charset="0"/>
              </a:rPr>
              <a:t>Consumer Financial Decisions: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>
                <a:cs typeface="Arial" pitchFamily="34" charset="0"/>
              </a:rPr>
              <a:t>Larry Cohen 	</a:t>
            </a:r>
            <a:r>
              <a:rPr lang="en-US" sz="1400" dirty="0" smtClean="0">
                <a:cs typeface="Arial" pitchFamily="34" charset="0"/>
              </a:rPr>
              <a:t>lcohen@sbi-i.com	+</a:t>
            </a:r>
            <a:r>
              <a:rPr lang="en-US" sz="1400" dirty="0">
                <a:cs typeface="Arial" pitchFamily="34" charset="0"/>
              </a:rPr>
              <a:t>1 609 378 5044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Kathi Barringer	kbarringer@sbi-i.com	+1 609 378 5041</a:t>
            </a: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Joanne Tauber	jtauber@sbi-i.com</a:t>
            </a:r>
            <a:r>
              <a:rPr lang="en-US" sz="1400" dirty="0" smtClean="0">
                <a:solidFill>
                  <a:srgbClr val="FF0000"/>
                </a:solidFill>
                <a:cs typeface="Arial" pitchFamily="34" charset="0"/>
              </a:rPr>
              <a:t>	</a:t>
            </a:r>
            <a:r>
              <a:rPr lang="en-US" sz="1400" dirty="0" smtClean="0">
                <a:cs typeface="Arial" pitchFamily="34" charset="0"/>
              </a:rPr>
              <a:t>+1 609 378 5742</a:t>
            </a:r>
            <a:endParaRPr lang="en-US" sz="1400" u="sng" dirty="0">
              <a:cs typeface="Arial" pitchFamily="34" charset="0"/>
            </a:endParaRPr>
          </a:p>
          <a:p>
            <a:pPr marL="6350" indent="-6350" defTabSz="1317625">
              <a:spcBef>
                <a:spcPct val="50000"/>
              </a:spcBef>
              <a:tabLst>
                <a:tab pos="1828800" algn="l"/>
                <a:tab pos="3940175" algn="l"/>
              </a:tabLst>
            </a:pPr>
            <a:r>
              <a:rPr lang="en-US" sz="1400" dirty="0" smtClean="0">
                <a:cs typeface="Arial" pitchFamily="34" charset="0"/>
              </a:rPr>
              <a:t>Kathryn </a:t>
            </a:r>
            <a:r>
              <a:rPr lang="en-US" sz="1400" dirty="0">
                <a:cs typeface="Arial" pitchFamily="34" charset="0"/>
              </a:rPr>
              <a:t>Spring	</a:t>
            </a:r>
            <a:r>
              <a:rPr lang="en-US" sz="1400" dirty="0" smtClean="0">
                <a:cs typeface="Arial" pitchFamily="34" charset="0"/>
              </a:rPr>
              <a:t>kspring@sbi-i.com	+1 </a:t>
            </a:r>
            <a:r>
              <a:rPr lang="en-US" sz="1400" dirty="0">
                <a:cs typeface="Arial" pitchFamily="34" charset="0"/>
              </a:rPr>
              <a:t>804 272 </a:t>
            </a:r>
            <a:r>
              <a:rPr lang="en-US" sz="1400" dirty="0" smtClean="0">
                <a:cs typeface="Arial" pitchFamily="34" charset="0"/>
              </a:rPr>
              <a:t>0270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r>
              <a:rPr lang="en-CA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20</a:t>
            </a:fld>
            <a:endParaRPr lang="en-CA" smtClean="0"/>
          </a:p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3193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Box 12"/>
          <p:cNvSpPr txBox="1">
            <a:spLocks noChangeArrowheads="1"/>
          </p:cNvSpPr>
          <p:nvPr/>
        </p:nvSpPr>
        <p:spPr bwMode="auto">
          <a:xfrm>
            <a:off x="4876800" y="1511300"/>
            <a:ext cx="3429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990000"/>
                </a:solidFill>
                <a:cs typeface="Arial" pitchFamily="34" charset="0"/>
              </a:rPr>
              <a:t>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Knollys House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17 Addiscombe Road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Croydon, Surrey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CRO 6SR, England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+44 (0) 20 8686 5555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+44 (0) 20 8760 0635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dirty="0">
                <a:solidFill>
                  <a:srgbClr val="990000"/>
                </a:solidFill>
                <a:cs typeface="Arial" pitchFamily="34" charset="0"/>
              </a:rPr>
              <a:t>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Parkside House 3F.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2, Ichibancho, Chiyoda-ku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Tokyo 102-0082, Japan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+81 3 3222 6501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+81 3 3222 6508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67588" name="TextBox 11"/>
          <p:cNvSpPr txBox="1">
            <a:spLocks noChangeArrowheads="1"/>
          </p:cNvSpPr>
          <p:nvPr/>
        </p:nvSpPr>
        <p:spPr bwMode="auto">
          <a:xfrm>
            <a:off x="1066800" y="1511300"/>
            <a:ext cx="4318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990000"/>
                </a:solidFill>
                <a:cs typeface="Arial" pitchFamily="34" charset="0"/>
              </a:rPr>
              <a:t>United States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333 Ravenswood Avenue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Mail: 405 El Camino Real #120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Menlo Park, California 94025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+1 650 859 4600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P.O. Box 2410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Princeton, New Jersey</a:t>
            </a: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Telephone: +1 609 378 </a:t>
            </a:r>
            <a:r>
              <a:rPr lang="en-US" sz="1400" dirty="0" smtClean="0">
                <a:solidFill>
                  <a:srgbClr val="0D1E39"/>
                </a:solidFill>
                <a:cs typeface="Arial" pitchFamily="34" charset="0"/>
              </a:rPr>
              <a:t>5044</a:t>
            </a:r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Fax: +1 650 859 4544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0D1E39"/>
                </a:solidFill>
                <a:cs typeface="Arial" pitchFamily="34" charset="0"/>
              </a:rPr>
              <a:t>www.strategicbusinessinsights.com</a:t>
            </a:r>
          </a:p>
          <a:p>
            <a:endParaRPr lang="en-US" sz="1400" dirty="0">
              <a:solidFill>
                <a:srgbClr val="0D1E39"/>
              </a:solidFill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CA" smtClean="0"/>
          </a:p>
          <a:p>
            <a:pPr>
              <a:defRPr/>
            </a:pPr>
            <a:r>
              <a:rPr lang="en-CA" smtClean="0"/>
              <a:t>Page </a:t>
            </a:r>
            <a:fld id="{0CD306F2-FA0D-4A30-A724-2ABFE0DECF58}" type="slidenum">
              <a:rPr lang="en-CA" smtClean="0"/>
              <a:pPr>
                <a:defRPr/>
              </a:pPr>
              <a:t>21</a:t>
            </a:fld>
            <a:endParaRPr lang="en-CA" smtClean="0"/>
          </a:p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193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(continued)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066800" y="1219200"/>
            <a:ext cx="7543800" cy="496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/>
              <a:t>Retirement………………………………………………………………………..	</a:t>
            </a:r>
            <a:r>
              <a:rPr lang="en-US" sz="1400" dirty="0" smtClean="0"/>
              <a:t>416</a:t>
            </a: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dirty="0" smtClean="0"/>
              <a:t>Social Media……………………………………………………………………..</a:t>
            </a:r>
            <a:r>
              <a:rPr lang="en-US" sz="1400" dirty="0"/>
              <a:t>	</a:t>
            </a:r>
            <a:r>
              <a:rPr lang="en-US" sz="1400" dirty="0" smtClean="0"/>
              <a:t>452</a:t>
            </a:r>
            <a:endParaRPr lang="en-US" sz="1400" b="0" dirty="0" smtClean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 smtClean="0"/>
              <a:t>Transactions……………………………………………………………………...</a:t>
            </a:r>
            <a:r>
              <a:rPr lang="en-US" sz="1400" b="0" dirty="0"/>
              <a:t>	</a:t>
            </a:r>
            <a:r>
              <a:rPr lang="en-US" sz="1400" dirty="0" smtClean="0"/>
              <a:t>462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Vehicles and Credit</a:t>
            </a:r>
            <a:r>
              <a:rPr lang="en-US" sz="1400" b="0" dirty="0" smtClean="0"/>
              <a:t>…..………………………………………………...............	468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Attitudes</a:t>
            </a:r>
            <a:r>
              <a:rPr lang="en-US" sz="1400" b="0" dirty="0" smtClean="0"/>
              <a:t>………….……………………………………………………………….</a:t>
            </a:r>
            <a:r>
              <a:rPr lang="en-US" sz="1400" b="0" dirty="0"/>
              <a:t>	</a:t>
            </a:r>
            <a:r>
              <a:rPr lang="en-US" sz="1400" b="0" dirty="0" smtClean="0"/>
              <a:t>482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General Attitudes</a:t>
            </a:r>
            <a:r>
              <a:rPr lang="en-US" sz="1400" b="0" dirty="0" smtClean="0"/>
              <a:t>………….……………………………………………………..</a:t>
            </a:r>
            <a:r>
              <a:rPr lang="en-US" sz="1400" b="0" dirty="0"/>
              <a:t>	</a:t>
            </a:r>
            <a:r>
              <a:rPr lang="en-US" sz="1400" b="0" dirty="0" smtClean="0"/>
              <a:t>483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Institution Attitudes </a:t>
            </a:r>
            <a:r>
              <a:rPr lang="en-US" sz="1400" b="0" dirty="0" smtClean="0"/>
              <a:t>………….…………………………………………………..</a:t>
            </a:r>
            <a:r>
              <a:rPr lang="en-US" sz="1400" b="0" dirty="0"/>
              <a:t>	</a:t>
            </a:r>
            <a:r>
              <a:rPr lang="en-US" sz="1400" b="0" dirty="0" smtClean="0"/>
              <a:t>417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Trust in Institutions </a:t>
            </a:r>
            <a:r>
              <a:rPr lang="en-US" sz="1400" b="0" dirty="0" smtClean="0"/>
              <a:t>………….…………………………………………………..</a:t>
            </a:r>
            <a:r>
              <a:rPr lang="en-US" sz="1400" b="0" dirty="0"/>
              <a:t>	</a:t>
            </a:r>
            <a:r>
              <a:rPr lang="en-US" sz="1400" dirty="0" smtClean="0"/>
              <a:t>534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Investment Attitudes </a:t>
            </a:r>
            <a:r>
              <a:rPr lang="en-US" sz="1400" b="0" dirty="0" smtClean="0"/>
              <a:t>………….…………………………………………………</a:t>
            </a:r>
            <a:r>
              <a:rPr lang="en-US" sz="1400" b="0" dirty="0"/>
              <a:t>	</a:t>
            </a:r>
            <a:r>
              <a:rPr lang="en-US" sz="1400" dirty="0" smtClean="0"/>
              <a:t>543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Retirement Attitudes </a:t>
            </a:r>
            <a:r>
              <a:rPr lang="en-US" sz="1400" b="0" dirty="0" smtClean="0"/>
              <a:t>………….…………………………………………………</a:t>
            </a:r>
            <a:r>
              <a:rPr lang="en-US" sz="1400" b="0" dirty="0"/>
              <a:t>	</a:t>
            </a:r>
            <a:r>
              <a:rPr lang="en-US" sz="1400" b="0" dirty="0" smtClean="0"/>
              <a:t>572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Credit Attitudes </a:t>
            </a:r>
            <a:r>
              <a:rPr lang="en-US" sz="1400" b="0" dirty="0" smtClean="0"/>
              <a:t>………….……………………………………………………….</a:t>
            </a:r>
            <a:r>
              <a:rPr lang="en-US" sz="1400" b="0" dirty="0"/>
              <a:t>	</a:t>
            </a:r>
            <a:r>
              <a:rPr lang="en-US" sz="1400" b="0" dirty="0" smtClean="0"/>
              <a:t>589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Insurance Attitudes </a:t>
            </a:r>
            <a:r>
              <a:rPr lang="en-US" sz="1400" b="0" dirty="0" smtClean="0"/>
              <a:t>………….…………………………………………………..	611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Health-Related Attitudes</a:t>
            </a:r>
            <a:r>
              <a:rPr lang="en-US" sz="1400" b="0" dirty="0" smtClean="0"/>
              <a:t>…………………………………………………..........</a:t>
            </a:r>
            <a:r>
              <a:rPr lang="en-US" sz="1400" b="0" dirty="0"/>
              <a:t>	</a:t>
            </a:r>
            <a:r>
              <a:rPr lang="en-US" sz="1400" b="0" dirty="0" smtClean="0"/>
              <a:t>628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Planning and Advice Attitudes </a:t>
            </a:r>
            <a:r>
              <a:rPr lang="en-US" sz="1400" b="0" dirty="0" smtClean="0"/>
              <a:t>………….………………………………………</a:t>
            </a:r>
            <a:r>
              <a:rPr lang="en-US" sz="1400" b="0" dirty="0"/>
              <a:t>	</a:t>
            </a:r>
            <a:r>
              <a:rPr lang="en-US" sz="1400" dirty="0" smtClean="0"/>
              <a:t>639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Trust in Planners and Advisors </a:t>
            </a:r>
            <a:r>
              <a:rPr lang="en-US" sz="1400" b="0" dirty="0" smtClean="0"/>
              <a:t>………….……………………………………..</a:t>
            </a:r>
            <a:r>
              <a:rPr lang="en-US" sz="1400" b="0" dirty="0"/>
              <a:t>	</a:t>
            </a:r>
            <a:r>
              <a:rPr lang="en-US" sz="1400" dirty="0" smtClean="0"/>
              <a:t>658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Miscellaneous </a:t>
            </a:r>
            <a:r>
              <a:rPr lang="en-US" sz="1400" b="0" dirty="0" smtClean="0"/>
              <a:t>………….………………………………………………………...</a:t>
            </a:r>
            <a:r>
              <a:rPr lang="en-US" sz="1400" b="0" dirty="0"/>
              <a:t>	</a:t>
            </a:r>
            <a:r>
              <a:rPr lang="en-US" sz="1400" dirty="0" smtClean="0"/>
              <a:t>673</a:t>
            </a:r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 smtClean="0"/>
              <a:t>Stressors</a:t>
            </a:r>
            <a:r>
              <a:rPr lang="en-US" sz="1400" dirty="0"/>
              <a:t> </a:t>
            </a:r>
            <a:r>
              <a:rPr lang="en-US" sz="1400" dirty="0" smtClean="0"/>
              <a:t>………….………………………………………………………..........	697</a:t>
            </a:r>
            <a:endParaRPr lang="en-US" sz="1400" b="0" dirty="0"/>
          </a:p>
          <a:p>
            <a:pPr>
              <a:spcBef>
                <a:spcPct val="20000"/>
              </a:spcBef>
              <a:tabLst>
                <a:tab pos="6400800" algn="r"/>
              </a:tabLst>
            </a:pPr>
            <a:r>
              <a:rPr lang="en-US" sz="1400" b="0" dirty="0"/>
              <a:t>Appendices</a:t>
            </a:r>
            <a:r>
              <a:rPr lang="en-US" sz="1400" b="0" dirty="0" smtClean="0"/>
              <a:t>………………………………………………………………….........	709</a:t>
            </a:r>
          </a:p>
          <a:p>
            <a:pPr>
              <a:spcBef>
                <a:spcPct val="20000"/>
              </a:spcBef>
              <a:tabLst>
                <a:tab pos="7000875" algn="r"/>
              </a:tabLst>
            </a:pPr>
            <a:endParaRPr lang="en-US" sz="1400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1164_SL.a2cab8d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Custom Segments: Generational Cohorts</a:t>
            </a:r>
            <a:endParaRPr lang="en-CA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807720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All U.S. Households </a:t>
            </a:r>
            <a:r>
              <a:rPr lang="en-US" sz="1400" dirty="0" smtClean="0"/>
              <a:t>(n=4,1000; weighted projected population (wpp)=139,542,000)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Younger Millennials</a:t>
            </a:r>
            <a:r>
              <a:rPr lang="en-US" sz="1400" dirty="0" smtClean="0"/>
              <a:t>:  Primary </a:t>
            </a:r>
            <a:r>
              <a:rPr lang="en-US" sz="1400" dirty="0"/>
              <a:t>head* was born after </a:t>
            </a:r>
            <a:r>
              <a:rPr lang="en-US" sz="1400" dirty="0" smtClean="0"/>
              <a:t>1986 (n=251; wpp=18,050,000)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Older Millennials:</a:t>
            </a:r>
            <a:r>
              <a:rPr lang="en-US" sz="1400" dirty="0" smtClean="0"/>
              <a:t> </a:t>
            </a:r>
            <a:r>
              <a:rPr lang="en-US" sz="1400" dirty="0"/>
              <a:t>Primary head was born from </a:t>
            </a:r>
            <a:r>
              <a:rPr lang="en-US" sz="1400" dirty="0" smtClean="0"/>
              <a:t>1977 to 1986 </a:t>
            </a:r>
            <a:r>
              <a:rPr lang="en-US" sz="1400" dirty="0"/>
              <a:t>(</a:t>
            </a:r>
            <a:r>
              <a:rPr lang="en-US" sz="1400" dirty="0" smtClean="0"/>
              <a:t>n=628; wpp=27,507,000)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Generation X </a:t>
            </a:r>
            <a:r>
              <a:rPr lang="en-US" sz="1400" dirty="0" smtClean="0"/>
              <a:t>: Primary head was born from 1963 to 1976 (n=1,059; wpp=33,648000)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Younger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 </a:t>
            </a:r>
            <a:r>
              <a:rPr lang="en-US" sz="1400" dirty="0"/>
              <a:t>1954 </a:t>
            </a:r>
            <a:r>
              <a:rPr lang="en-US" sz="1400" dirty="0" smtClean="0"/>
              <a:t>to </a:t>
            </a:r>
            <a:r>
              <a:rPr lang="en-US" sz="1400" dirty="0"/>
              <a:t>1962 (</a:t>
            </a:r>
            <a:r>
              <a:rPr lang="en-US" sz="1400" dirty="0" smtClean="0"/>
              <a:t>n=854; wpp=24,168,000)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/>
              <a:t>Older </a:t>
            </a:r>
            <a:r>
              <a:rPr lang="en-US" sz="1400" b="1" dirty="0" smtClean="0"/>
              <a:t>Boomers </a:t>
            </a:r>
            <a:r>
              <a:rPr lang="en-US" sz="1400" dirty="0" smtClean="0"/>
              <a:t>: </a:t>
            </a:r>
            <a:r>
              <a:rPr lang="en-US" sz="1400" dirty="0"/>
              <a:t>Primary head was born </a:t>
            </a:r>
            <a:r>
              <a:rPr lang="en-US" sz="1400" dirty="0" smtClean="0"/>
              <a:t>from 1946 to1953 </a:t>
            </a:r>
            <a:r>
              <a:rPr lang="en-US" sz="1400" dirty="0"/>
              <a:t>(</a:t>
            </a:r>
            <a:r>
              <a:rPr lang="en-US" sz="1400" dirty="0" smtClean="0"/>
              <a:t>n=651; wpp=17,377,000)</a:t>
            </a:r>
            <a:endParaRPr lang="en-US" sz="14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b="1" dirty="0" smtClean="0"/>
              <a:t>Silent/Greatest Generations </a:t>
            </a:r>
            <a:r>
              <a:rPr lang="en-US" sz="1400" dirty="0" smtClean="0"/>
              <a:t>: </a:t>
            </a:r>
            <a:r>
              <a:rPr lang="en-US" sz="1400" dirty="0"/>
              <a:t>Primary head was </a:t>
            </a:r>
            <a:r>
              <a:rPr lang="en-US" sz="1400" dirty="0" smtClean="0"/>
              <a:t>before 1945 </a:t>
            </a:r>
            <a:r>
              <a:rPr lang="en-US" sz="1400" dirty="0"/>
              <a:t>(</a:t>
            </a:r>
            <a:r>
              <a:rPr lang="en-US" sz="1400" dirty="0" smtClean="0"/>
              <a:t>n=657; wpp=18,791,000)</a:t>
            </a:r>
          </a:p>
          <a:p>
            <a:pPr marL="463550" indent="-411163">
              <a:spcBef>
                <a:spcPct val="50000"/>
              </a:spcBef>
              <a:buFont typeface="Wingdings" pitchFamily="2" charset="2"/>
              <a:buChar char="§"/>
            </a:pPr>
            <a:endParaRPr lang="en-US" sz="1200" dirty="0"/>
          </a:p>
          <a:p>
            <a:pPr marL="463550" indent="-411163">
              <a:buFont typeface="Wingdings" pitchFamily="2" charset="2"/>
              <a:buNone/>
            </a:pPr>
            <a:endParaRPr lang="en-US" sz="12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endParaRPr lang="en-US" sz="1600" dirty="0"/>
          </a:p>
          <a:p>
            <a:pPr marL="463550" indent="-411163">
              <a:spcBef>
                <a:spcPct val="50000"/>
              </a:spcBef>
              <a:buFont typeface="Wingdings" pitchFamily="2" charset="2"/>
              <a:buNone/>
            </a:pPr>
            <a:r>
              <a:rPr lang="en-US" sz="1000" dirty="0" smtClean="0"/>
              <a:t>*Primary </a:t>
            </a:r>
            <a:r>
              <a:rPr lang="en-US" sz="1000" dirty="0"/>
              <a:t>head is the head of household making the largest contribution to household income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13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eb663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eb663559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US" dirty="0"/>
              <a:t>Highest Level Of Education Of Primary Head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eb663559_IT.9742b3567035_DPH.6097378e_TH.9988d3d9fad5_DPS.1_TS.13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Y.RX_PR.66b8_SL.f129ce22_IT.64d619a97a01">
            <a:extLst>
              <a:ext uri="{FF2B5EF4-FFF2-40B4-BE49-F238E27FC236}">
                <a16:creationId xmlns="" xmlns:a16="http://schemas.microsoft.com/office/drawing/2014/main" id="{55331D92-1ABC-4142-8857-36BD3E9649D1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Table </a:t>
            </a: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O-8: 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Highest Level of Education of Primary Head</a:t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Base: All U.S. Households</a:t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Question O-8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751791cf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751791cf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/>
              <a:t>Household Marital Status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751791cf_IT.4284852c87b1_DPH.6097378e_TH.c09843207b2a_DPS.1_TS.17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Y.RX_PR.66b8_SL.f129ce22_IT.64d619a97a01">
            <a:extLst>
              <a:ext uri="{FF2B5EF4-FFF2-40B4-BE49-F238E27FC236}">
                <a16:creationId xmlns="" xmlns:a16="http://schemas.microsoft.com/office/drawing/2014/main" id="{8B2A38F7-B80C-4D8A-89C4-EBF58B85876C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Table A-9: Household Marital Status</a:t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Base:  All U.S. Households</a:t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>Question A-9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22b27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22b27283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Online Banking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22b27283_IT.87cebc30d9d2_DPH.6097378e_TH.46c2c1e18590_DPS.1_TS.212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91901CC4-46DE-4C48-84F6-DCAA33790054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solidFill>
                  <a:srgbClr val="000000"/>
                </a:solidFill>
                <a:cs typeface="Arial"/>
              </a:rPr>
              <a:t>Table B-10aA: Online Banking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CA" sz="900" dirty="0">
                <a:solidFill>
                  <a:srgbClr val="000000"/>
                </a:solidFill>
                <a:cs typeface="Arial"/>
              </a:rPr>
              <a:t>Base:  Have access to the Internet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B-10a, Col A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02f76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02f76252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Incidences Of Owning Securities (1) 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02f76252_IT.5860b1eb3c73_DPH.6097378e_TH.5ee912961a93_DPS.1_TS.234"/>
          <p:cNvGraphicFramePr/>
          <p:nvPr>
            <p:extLst>
              <p:ext uri="{D42A27DB-BD31-4B8C-83A1-F6EECF244321}">
                <p14:modId xmlns:p14="http://schemas.microsoft.com/office/powerpoint/2010/main" val="2007817300"/>
              </p:ext>
            </p:extLst>
          </p:nvPr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8AF3CB7B-2E12-42B1-9E59-C340EF72CDF8}"/>
              </a:ext>
            </a:extLst>
          </p:cNvPr>
          <p:cNvSpPr txBox="1">
            <a:spLocks/>
          </p:cNvSpPr>
          <p:nvPr/>
        </p:nvSpPr>
        <p:spPr>
          <a:xfrm>
            <a:off x="292083" y="6035536"/>
            <a:ext cx="7956376" cy="460126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 E-17A : Ownership of securities – Summary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Base:  All U.S. Households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it-IT" sz="900" dirty="0">
                <a:solidFill>
                  <a:srgbClr val="000000"/>
                </a:solidFill>
                <a:cs typeface="Arial"/>
              </a:rPr>
              <a:t>Questions E-10a, E-17, Col A, E-8, Col A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TY.RS_PR.6259_SL.662a9a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.SX_PR.6259_SL.662a9a17"/>
          <p:cNvSpPr>
            <a:spLocks noGrp="1"/>
          </p:cNvSpPr>
          <p:nvPr>
            <p:ph type="title"/>
          </p:nvPr>
        </p:nvSpPr>
        <p:spPr>
          <a:xfrm>
            <a:off x="1231900" y="482600"/>
            <a:ext cx="6413499" cy="647700"/>
          </a:xfrm>
          <a:noFill/>
          <a:ln w="9525">
            <a:noFill/>
          </a:ln>
        </p:spPr>
        <p:txBody>
          <a:bodyPr vert="horz" wrap="square" lIns="0" tIns="0" rIns="0" bIns="45720" rtlCol="0" anchor="b" anchorCtr="0">
            <a:noAutofit/>
          </a:bodyPr>
          <a:lstStyle/>
          <a:p>
            <a:r>
              <a:rPr lang="en-CA" dirty="0">
                <a:cs typeface="Arial"/>
              </a:rPr>
              <a:t>Mean Values Of Securities ($000s) (1)</a:t>
            </a:r>
            <a:endParaRPr sz="2400" b="1" i="0" dirty="0">
              <a:solidFill>
                <a:srgbClr val="99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Y.RC_PR.6259_SL.662a9a17_IT.f4d5bf911cb8_DPH.6097378e_TH.89d4160849ea_DPS.1_TS.237"/>
          <p:cNvGraphicFramePr/>
          <p:nvPr/>
        </p:nvGraphicFramePr>
        <p:xfrm>
          <a:off x="1270000" y="1905000"/>
          <a:ext cx="6350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Y.RX_PR.66b8_SL.f129ce22_IT.64d619a97a01">
            <a:extLst>
              <a:ext uri="{FF2B5EF4-FFF2-40B4-BE49-F238E27FC236}">
                <a16:creationId xmlns="" xmlns:a16="http://schemas.microsoft.com/office/drawing/2014/main" id="{AD8722AD-85C6-4552-8874-F0A8B9BD9444}"/>
              </a:ext>
            </a:extLst>
          </p:cNvPr>
          <p:cNvSpPr txBox="1">
            <a:spLocks/>
          </p:cNvSpPr>
          <p:nvPr/>
        </p:nvSpPr>
        <p:spPr>
          <a:xfrm>
            <a:off x="292083" y="5949280"/>
            <a:ext cx="7956376" cy="546382"/>
          </a:xfrm>
          <a:prstGeom prst="rect">
            <a:avLst/>
          </a:prstGeom>
          <a:ln>
            <a:noFill/>
          </a:ln>
        </p:spPr>
        <p:txBody>
          <a:bodyPr vert="horz" wrap="none" lIns="36000" tIns="118872" rIns="0" bIns="118872" rtlCol="0" anchor="ctr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400" b="1" kern="1200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900" dirty="0">
                <a:solidFill>
                  <a:srgbClr val="000000"/>
                </a:solidFill>
                <a:cs typeface="Arial"/>
              </a:rPr>
              <a:t>Tables E-17B_MEAN, E-17B_2, E-17B_3: Mean values of all securities, publicly-traded stock, non-traded stock, and closed-end funds ($000s, </a:t>
            </a:r>
            <a:r>
              <a:rPr lang="en-CA" sz="900" dirty="0" err="1">
                <a:solidFill>
                  <a:srgbClr val="000000"/>
                </a:solidFill>
                <a:cs typeface="Arial"/>
              </a:rPr>
              <a:t>excl</a:t>
            </a:r>
            <a:r>
              <a:rPr lang="en-CA" sz="900" dirty="0">
                <a:solidFill>
                  <a:srgbClr val="000000"/>
                </a:solidFill>
                <a:cs typeface="Arial"/>
              </a:rPr>
              <a:t> 0.) </a:t>
            </a:r>
            <a:endParaRPr lang="en-CA" sz="900" dirty="0" smtClean="0">
              <a:solidFill>
                <a:srgbClr val="000000"/>
              </a:solidFill>
              <a:cs typeface="Arial"/>
            </a:endParaRPr>
          </a:p>
          <a:p>
            <a:r>
              <a:rPr lang="en-CA" sz="900" dirty="0" smtClean="0">
                <a:solidFill>
                  <a:srgbClr val="000000"/>
                </a:solidFill>
                <a:cs typeface="Arial"/>
              </a:rPr>
              <a:t>(*</a:t>
            </a:r>
            <a:r>
              <a:rPr lang="en-CA" sz="900" dirty="0">
                <a:solidFill>
                  <a:srgbClr val="000000"/>
                </a:solidFill>
                <a:cs typeface="Arial"/>
              </a:rPr>
              <a:t>missing value substitution </a:t>
            </a:r>
            <a:r>
              <a:rPr lang="en-CA" sz="900" dirty="0" smtClean="0">
                <a:solidFill>
                  <a:srgbClr val="000000"/>
                </a:solidFill>
                <a:cs typeface="Arial"/>
              </a:rPr>
              <a:t>applied)</a:t>
            </a:r>
            <a:endParaRPr lang="en-US" sz="900" dirty="0" smtClean="0">
              <a:solidFill>
                <a:srgbClr val="000000"/>
              </a:solidFill>
              <a:cs typeface="Arial"/>
            </a:endParaRPr>
          </a:p>
          <a:p>
            <a:r>
              <a:rPr lang="en-US" sz="900" dirty="0">
                <a:solidFill>
                  <a:srgbClr val="000000"/>
                </a:solidFill>
                <a:cs typeface="Arial"/>
              </a:rPr>
              <a:t>Base:  Own specific security</a:t>
            </a:r>
            <a: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9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900" dirty="0">
                <a:solidFill>
                  <a:srgbClr val="000000"/>
                </a:solidFill>
                <a:cs typeface="Arial"/>
              </a:rPr>
              <a:t>Question E-17, Col B</a:t>
            </a: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8FEBD99-BCA0-47C4-A2ED-E5223AC06260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GA shell">
  <a:themeElements>
    <a:clrScheme name="CGA 20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7030A0"/>
      </a:accent2>
      <a:accent3>
        <a:srgbClr val="FF0000"/>
      </a:accent3>
      <a:accent4>
        <a:srgbClr val="00B050"/>
      </a:accent4>
      <a:accent5>
        <a:srgbClr val="FFFF00"/>
      </a:accent5>
      <a:accent6>
        <a:srgbClr val="00B0F0"/>
      </a:accent6>
      <a:hlink>
        <a:srgbClr val="7F7F7F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48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GA she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8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GA shell 9">
        <a:dk1>
          <a:srgbClr val="000000"/>
        </a:dk1>
        <a:lt1>
          <a:srgbClr val="FFFFFF"/>
        </a:lt1>
        <a:dk2>
          <a:srgbClr val="66FFFF"/>
        </a:dk2>
        <a:lt2>
          <a:srgbClr val="FFFF00"/>
        </a:lt2>
        <a:accent1>
          <a:srgbClr val="000000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B98A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in slide template" id="{235AF576-C332-418E-8E19-133782148ACE}" vid="{DAB7E12B-A987-4041-8159-0217027A96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7_CGA shell 9">
    <a:dk1>
      <a:srgbClr val="000000"/>
    </a:dk1>
    <a:lt1>
      <a:srgbClr val="FFFFFF"/>
    </a:lt1>
    <a:dk2>
      <a:srgbClr val="66FFFF"/>
    </a:dk2>
    <a:lt2>
      <a:srgbClr val="FFFF00"/>
    </a:lt2>
    <a:accent1>
      <a:srgbClr val="000000"/>
    </a:accent1>
    <a:accent2>
      <a:srgbClr val="CC99FF"/>
    </a:accent2>
    <a:accent3>
      <a:srgbClr val="FFFFFF"/>
    </a:accent3>
    <a:accent4>
      <a:srgbClr val="000000"/>
    </a:accent4>
    <a:accent5>
      <a:srgbClr val="AAAAAA"/>
    </a:accent5>
    <a:accent6>
      <a:srgbClr val="B98AE7"/>
    </a:accent6>
    <a:hlink>
      <a:srgbClr val="FF0000"/>
    </a:hlink>
    <a:folHlink>
      <a:srgbClr val="00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613</Words>
  <Application>Microsoft Office PowerPoint</Application>
  <PresentationFormat>On-screen Show (4:3)</PresentationFormat>
  <Paragraphs>152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CGA shell</vt:lpstr>
      <vt:lpstr>PowerPoint Presentation</vt:lpstr>
      <vt:lpstr>Contents</vt:lpstr>
      <vt:lpstr>Contents (continued)</vt:lpstr>
      <vt:lpstr> Custom Segments: Generational Cohorts</vt:lpstr>
      <vt:lpstr>Highest Level Of Education Of Primary Head</vt:lpstr>
      <vt:lpstr>Household Marital Status</vt:lpstr>
      <vt:lpstr>Online Banking </vt:lpstr>
      <vt:lpstr>Incidences Of Owning Securities (1) </vt:lpstr>
      <vt:lpstr>Mean Values Of Securities ($000s) (1)</vt:lpstr>
      <vt:lpstr>Incidences Of Owning Life Insurance </vt:lpstr>
      <vt:lpstr>Have Homeowner's Or Renter's Insurance </vt:lpstr>
      <vt:lpstr>Incidences Of Having Loans On Primary Home </vt:lpstr>
      <vt:lpstr>Mean Debts On Primary Home ($000s)</vt:lpstr>
      <vt:lpstr>Incidences Of Owning Retirement Accounts </vt:lpstr>
      <vt:lpstr>Mean Amounts Held In Retirement Accounts ($000s) </vt:lpstr>
      <vt:lpstr>Incidences Of Making Various Financial Transactions (1) </vt:lpstr>
      <vt:lpstr>Household's Financial Strategy </vt:lpstr>
      <vt:lpstr>Household's Financial Confidence</vt:lpstr>
      <vt:lpstr>How Household Would Use Unexpected $25,000 </vt:lpstr>
      <vt:lpstr>  For More Information</vt:lpstr>
      <vt:lpstr>PowerPoint Presentation</vt:lpstr>
    </vt:vector>
  </TitlesOfParts>
  <Company>Strategic Business Insights (SBI)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CFD | 2018-19 MacroMonitor Standard Graphic Analysis (SGA) Sample</dc:title>
  <dc:creator>Consumer Financial Decisions (CFD)</dc:creator>
  <cp:lastModifiedBy>Karen Whitman</cp:lastModifiedBy>
  <cp:revision>238</cp:revision>
  <dcterms:created xsi:type="dcterms:W3CDTF">2009-09-04T14:01:32Z</dcterms:created>
  <dcterms:modified xsi:type="dcterms:W3CDTF">2019-08-01T07:13:51Z</dcterms:modified>
</cp:coreProperties>
</file>