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459" r:id="rId2"/>
  </p:sldMasterIdLst>
  <p:notesMasterIdLst>
    <p:notesMasterId r:id="rId24"/>
  </p:notesMasterIdLst>
  <p:sldIdLst>
    <p:sldId id="916" r:id="rId3"/>
    <p:sldId id="917" r:id="rId4"/>
    <p:sldId id="918" r:id="rId5"/>
    <p:sldId id="920" r:id="rId6"/>
    <p:sldId id="268" r:id="rId7"/>
    <p:sldId id="272" r:id="rId8"/>
    <p:sldId id="469" r:id="rId9"/>
    <p:sldId id="490" r:id="rId10"/>
    <p:sldId id="493" r:id="rId11"/>
    <p:sldId id="534" r:id="rId12"/>
    <p:sldId id="551" r:id="rId13"/>
    <p:sldId id="617" r:id="rId14"/>
    <p:sldId id="618" r:id="rId15"/>
    <p:sldId id="639" r:id="rId16"/>
    <p:sldId id="640" r:id="rId17"/>
    <p:sldId id="686" r:id="rId18"/>
    <p:sldId id="878" r:id="rId19"/>
    <p:sldId id="879" r:id="rId20"/>
    <p:sldId id="893" r:id="rId21"/>
    <p:sldId id="922" r:id="rId22"/>
    <p:sldId id="92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barringer" initials="k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44" autoAdjust="0"/>
    <p:restoredTop sz="99711" autoAdjust="0"/>
  </p:normalViewPr>
  <p:slideViewPr>
    <p:cSldViewPr>
      <p:cViewPr varScale="1">
        <p:scale>
          <a:sx n="119" d="100"/>
          <a:sy n="119" d="100"/>
        </p:scale>
        <p:origin x="-17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5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 formatCode="0.0%">
                  <c:v>0.375</c:v>
                </c:pt>
                <c:pt idx="1">
                  <c:v>0.28999999999999998</c:v>
                </c:pt>
                <c:pt idx="2" formatCode="0.0%">
                  <c:v>0.20699999999999999</c:v>
                </c:pt>
                <c:pt idx="3" formatCode="0.0%">
                  <c:v>0.129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0.371</c:v>
                </c:pt>
                <c:pt idx="1">
                  <c:v>0.24099999999999999</c:v>
                </c:pt>
                <c:pt idx="2">
                  <c:v>0.25600000000000001</c:v>
                </c:pt>
                <c:pt idx="3">
                  <c:v>0.13300000000000001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0.33</c:v>
                </c:pt>
                <c:pt idx="1">
                  <c:v>0.28999999999999998</c:v>
                </c:pt>
                <c:pt idx="2" formatCode="0.0%">
                  <c:v>0.23400000000000001</c:v>
                </c:pt>
                <c:pt idx="3" formatCode="0.0%">
                  <c:v>0.14599999999999999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0.35499999999999998</c:v>
                </c:pt>
                <c:pt idx="1">
                  <c:v>0.33800000000000002</c:v>
                </c:pt>
                <c:pt idx="2">
                  <c:v>0.192</c:v>
                </c:pt>
                <c:pt idx="3">
                  <c:v>0.114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 formatCode="0.0%">
                  <c:v>0.371</c:v>
                </c:pt>
                <c:pt idx="1">
                  <c:v>0.32</c:v>
                </c:pt>
                <c:pt idx="2" formatCode="0.0%">
                  <c:v>0.183</c:v>
                </c:pt>
                <c:pt idx="3" formatCode="0.0%">
                  <c:v>0.127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Silent/ Greatest Generations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Sheet1!$G$2:$G$5</c:f>
              <c:numCache>
                <c:formatCode>0.0%</c:formatCode>
                <c:ptCount val="4"/>
                <c:pt idx="0">
                  <c:v>0.47399999999999998</c:v>
                </c:pt>
                <c:pt idx="1">
                  <c:v>0.30499999999999999</c:v>
                </c:pt>
                <c:pt idx="2">
                  <c:v>0.111</c:v>
                </c:pt>
                <c:pt idx="3">
                  <c:v>0.111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882880"/>
        <c:axId val="101892864"/>
      </c:barChart>
      <c:catAx>
        <c:axId val="10188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1892864"/>
        <c:crosses val="autoZero"/>
        <c:auto val="0"/>
        <c:lblAlgn val="ctr"/>
        <c:lblOffset val="100"/>
        <c:tickMarkSkip val="1"/>
        <c:noMultiLvlLbl val="0"/>
      </c:catAx>
      <c:valAx>
        <c:axId val="101892864"/>
        <c:scaling>
          <c:orientation val="minMax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1882880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Any Retirement Account Or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403(b),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0.64400000000000002</c:v>
                </c:pt>
                <c:pt idx="1">
                  <c:v>0.223</c:v>
                </c:pt>
                <c:pt idx="2">
                  <c:v>0.36799999999999999</c:v>
                </c:pt>
                <c:pt idx="3">
                  <c:v>0.438</c:v>
                </c:pt>
                <c:pt idx="4">
                  <c:v>0.124</c:v>
                </c:pt>
                <c:pt idx="5">
                  <c:v>6.0000000000000001E-3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Any Retirement Account Or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403(b),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0.57399999999999995</c:v>
                </c:pt>
                <c:pt idx="1">
                  <c:v>6.7000000000000004E-2</c:v>
                </c:pt>
                <c:pt idx="2">
                  <c:v>0.25900000000000001</c:v>
                </c:pt>
                <c:pt idx="3" formatCode="0%">
                  <c:v>0.48</c:v>
                </c:pt>
                <c:pt idx="4">
                  <c:v>6.2E-2</c:v>
                </c:pt>
                <c:pt idx="5">
                  <c:v>3.0000000000000001E-3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Any Retirement Account Or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403(b),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Sheet1!$D$2:$D$7</c:f>
              <c:numCache>
                <c:formatCode>0.0%</c:formatCode>
                <c:ptCount val="6"/>
                <c:pt idx="0">
                  <c:v>0.66500000000000004</c:v>
                </c:pt>
                <c:pt idx="1">
                  <c:v>0.20599999999999999</c:v>
                </c:pt>
                <c:pt idx="2">
                  <c:v>0.35499999999999998</c:v>
                </c:pt>
                <c:pt idx="3">
                  <c:v>0.55700000000000005</c:v>
                </c:pt>
                <c:pt idx="4">
                  <c:v>8.2000000000000003E-2</c:v>
                </c:pt>
                <c:pt idx="5">
                  <c:v>6.0000000000000001E-3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Any Retirement Account Or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403(b),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Sheet1!$E$2:$E$7</c:f>
              <c:numCache>
                <c:formatCode>0.0%</c:formatCode>
                <c:ptCount val="6"/>
                <c:pt idx="0">
                  <c:v>0.70399999999999996</c:v>
                </c:pt>
                <c:pt idx="1">
                  <c:v>0.33300000000000002</c:v>
                </c:pt>
                <c:pt idx="2">
                  <c:v>0.41499999999999998</c:v>
                </c:pt>
                <c:pt idx="3">
                  <c:v>0.51400000000000001</c:v>
                </c:pt>
                <c:pt idx="4">
                  <c:v>0.127</c:v>
                </c:pt>
                <c:pt idx="5" formatCode="0%">
                  <c:v>0.01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Any Retirement Account Or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403(b),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Sheet1!$F$2:$F$7</c:f>
              <c:numCache>
                <c:formatCode>0.0%</c:formatCode>
                <c:ptCount val="6"/>
                <c:pt idx="0">
                  <c:v>0.63600000000000001</c:v>
                </c:pt>
                <c:pt idx="1">
                  <c:v>0.33500000000000002</c:v>
                </c:pt>
                <c:pt idx="2" formatCode="0%">
                  <c:v>0.43</c:v>
                </c:pt>
                <c:pt idx="3">
                  <c:v>0.34499999999999997</c:v>
                </c:pt>
                <c:pt idx="4">
                  <c:v>0.17899999999999999</c:v>
                </c:pt>
                <c:pt idx="5">
                  <c:v>5.0000000000000001E-3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Silent/ Greatest Generations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Any Retirement Account Or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403(b),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Sheet1!$G$2:$G$7</c:f>
              <c:numCache>
                <c:formatCode>0%</c:formatCode>
                <c:ptCount val="6"/>
                <c:pt idx="0" formatCode="0.0%">
                  <c:v>0.68100000000000005</c:v>
                </c:pt>
                <c:pt idx="1">
                  <c:v>0.33</c:v>
                </c:pt>
                <c:pt idx="2" formatCode="0.0%">
                  <c:v>0.48799999999999999</c:v>
                </c:pt>
                <c:pt idx="3" formatCode="0.0%">
                  <c:v>0.17100000000000001</c:v>
                </c:pt>
                <c:pt idx="4" formatCode="0.0%">
                  <c:v>0.254</c:v>
                </c:pt>
                <c:pt idx="5">
                  <c:v>0.01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1821568"/>
        <c:axId val="111823104"/>
      </c:barChart>
      <c:catAx>
        <c:axId val="11182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823104"/>
        <c:crosses val="autoZero"/>
        <c:auto val="0"/>
        <c:lblAlgn val="ctr"/>
        <c:lblOffset val="100"/>
        <c:tickMarkSkip val="1"/>
        <c:noMultiLvlLbl val="0"/>
      </c:catAx>
      <c:valAx>
        <c:axId val="111823104"/>
        <c:scaling>
          <c:orientation val="minMax"/>
          <c:max val="0.8"/>
          <c:min val="0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821568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237</c:v>
                </c:pt>
                <c:pt idx="1">
                  <c:v>189</c:v>
                </c:pt>
                <c:pt idx="2">
                  <c:v>141</c:v>
                </c:pt>
                <c:pt idx="3">
                  <c:v>116</c:v>
                </c:pt>
                <c:pt idx="4">
                  <c:v>127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75</c:v>
                </c:pt>
                <c:pt idx="1">
                  <c:v>47</c:v>
                </c:pt>
                <c:pt idx="2">
                  <c:v>57</c:v>
                </c:pt>
                <c:pt idx="3">
                  <c:v>45</c:v>
                </c:pt>
                <c:pt idx="4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201</c:v>
                </c:pt>
                <c:pt idx="1">
                  <c:v>135</c:v>
                </c:pt>
                <c:pt idx="2">
                  <c:v>138</c:v>
                </c:pt>
                <c:pt idx="3">
                  <c:v>68</c:v>
                </c:pt>
                <c:pt idx="4">
                  <c:v>150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341</c:v>
                </c:pt>
                <c:pt idx="1">
                  <c:v>228</c:v>
                </c:pt>
                <c:pt idx="2">
                  <c:v>224</c:v>
                </c:pt>
                <c:pt idx="3">
                  <c:v>131</c:v>
                </c:pt>
                <c:pt idx="4">
                  <c:v>51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Sheet1!$F$2:$F$6</c:f>
              <c:numCache>
                <c:formatCode>0</c:formatCode>
                <c:ptCount val="5"/>
                <c:pt idx="0">
                  <c:v>387</c:v>
                </c:pt>
                <c:pt idx="1">
                  <c:v>297</c:v>
                </c:pt>
                <c:pt idx="2">
                  <c:v>212</c:v>
                </c:pt>
                <c:pt idx="3">
                  <c:v>161</c:v>
                </c:pt>
                <c:pt idx="4">
                  <c:v>132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Silent/ Greatest Generations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Sheet1!$G$2:$G$6</c:f>
              <c:numCache>
                <c:formatCode>0</c:formatCode>
                <c:ptCount val="5"/>
                <c:pt idx="0">
                  <c:v>334</c:v>
                </c:pt>
                <c:pt idx="1">
                  <c:v>274</c:v>
                </c:pt>
                <c:pt idx="2">
                  <c:v>208</c:v>
                </c:pt>
                <c:pt idx="3">
                  <c:v>138</c:v>
                </c:pt>
                <c:pt idx="4">
                  <c:v>246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1869312"/>
        <c:axId val="112006272"/>
      </c:barChart>
      <c:catAx>
        <c:axId val="11186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2006272"/>
        <c:crosses val="autoZero"/>
        <c:auto val="0"/>
        <c:lblAlgn val="ctr"/>
        <c:lblOffset val="100"/>
        <c:tickMarkSkip val="1"/>
        <c:noMultiLvlLbl val="0"/>
      </c:catAx>
      <c:valAx>
        <c:axId val="112006272"/>
        <c:scaling>
          <c:orientation val="minMax"/>
          <c:max val="400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&quot;$&quot;#,##0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869312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ATM</c:v>
                </c:pt>
                <c:pt idx="1">
                  <c:v>Debit Card</c:v>
                </c:pt>
                <c:pt idx="2">
                  <c:v>Loan Or LOC</c:v>
                </c:pt>
                <c:pt idx="3">
                  <c:v>Retirement</c:v>
                </c:pt>
                <c:pt idx="4">
                  <c:v>Brokerage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0.66600000000000004</c:v>
                </c:pt>
                <c:pt idx="1">
                  <c:v>0.66100000000000003</c:v>
                </c:pt>
                <c:pt idx="2">
                  <c:v>0.64500000000000002</c:v>
                </c:pt>
                <c:pt idx="3">
                  <c:v>0.47699999999999998</c:v>
                </c:pt>
                <c:pt idx="4">
                  <c:v>0.126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ATM</c:v>
                </c:pt>
                <c:pt idx="1">
                  <c:v>Debit Card</c:v>
                </c:pt>
                <c:pt idx="2">
                  <c:v>Loan Or LOC</c:v>
                </c:pt>
                <c:pt idx="3">
                  <c:v>Retirement</c:v>
                </c:pt>
                <c:pt idx="4">
                  <c:v>Brokerage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0.69099999999999995</c:v>
                </c:pt>
                <c:pt idx="1">
                  <c:v>0.74099999999999999</c:v>
                </c:pt>
                <c:pt idx="2" formatCode="0%">
                  <c:v>0.66</c:v>
                </c:pt>
                <c:pt idx="3">
                  <c:v>0.436</c:v>
                </c:pt>
                <c:pt idx="4">
                  <c:v>7.8E-2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ATM</c:v>
                </c:pt>
                <c:pt idx="1">
                  <c:v>Debit Card</c:v>
                </c:pt>
                <c:pt idx="2">
                  <c:v>Loan Or LOC</c:v>
                </c:pt>
                <c:pt idx="3">
                  <c:v>Retirement</c:v>
                </c:pt>
                <c:pt idx="4">
                  <c:v>Brokerage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0.72099999999999997</c:v>
                </c:pt>
                <c:pt idx="1">
                  <c:v>0.71099999999999997</c:v>
                </c:pt>
                <c:pt idx="2">
                  <c:v>0.72399999999999998</c:v>
                </c:pt>
                <c:pt idx="3">
                  <c:v>0.54200000000000004</c:v>
                </c:pt>
                <c:pt idx="4">
                  <c:v>0.11600000000000001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ATM</c:v>
                </c:pt>
                <c:pt idx="1">
                  <c:v>Debit Card</c:v>
                </c:pt>
                <c:pt idx="2">
                  <c:v>Loan Or LOC</c:v>
                </c:pt>
                <c:pt idx="3">
                  <c:v>Retirement</c:v>
                </c:pt>
                <c:pt idx="4">
                  <c:v>Brokerage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 formatCode="0.0%">
                  <c:v>0.72799999999999998</c:v>
                </c:pt>
                <c:pt idx="1">
                  <c:v>0.68</c:v>
                </c:pt>
                <c:pt idx="2" formatCode="0.0%">
                  <c:v>0.70199999999999996</c:v>
                </c:pt>
                <c:pt idx="3" formatCode="0.0%">
                  <c:v>0.52100000000000002</c:v>
                </c:pt>
                <c:pt idx="4" formatCode="0.0%">
                  <c:v>0.13400000000000001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ATM</c:v>
                </c:pt>
                <c:pt idx="1">
                  <c:v>Debit Card</c:v>
                </c:pt>
                <c:pt idx="2">
                  <c:v>Loan Or LOC</c:v>
                </c:pt>
                <c:pt idx="3">
                  <c:v>Retirement</c:v>
                </c:pt>
                <c:pt idx="4">
                  <c:v>Brokerage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0.64100000000000001</c:v>
                </c:pt>
                <c:pt idx="1">
                  <c:v>0.59299999999999997</c:v>
                </c:pt>
                <c:pt idx="2">
                  <c:v>0.59299999999999997</c:v>
                </c:pt>
                <c:pt idx="3">
                  <c:v>0.40699999999999997</c:v>
                </c:pt>
                <c:pt idx="4">
                  <c:v>0.16900000000000001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Silent/ Greatest Generations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ATM</c:v>
                </c:pt>
                <c:pt idx="1">
                  <c:v>Debit Card</c:v>
                </c:pt>
                <c:pt idx="2">
                  <c:v>Loan Or LOC</c:v>
                </c:pt>
                <c:pt idx="3">
                  <c:v>Retirement</c:v>
                </c:pt>
                <c:pt idx="4">
                  <c:v>Brokerage</c:v>
                </c:pt>
              </c:strCache>
            </c:strRef>
          </c:cat>
          <c:val>
            <c:numRef>
              <c:f>Sheet1!$G$2:$G$6</c:f>
              <c:numCache>
                <c:formatCode>0.0%</c:formatCode>
                <c:ptCount val="5"/>
                <c:pt idx="0">
                  <c:v>0.49199999999999999</c:v>
                </c:pt>
                <c:pt idx="1">
                  <c:v>0.47399999999999998</c:v>
                </c:pt>
                <c:pt idx="2">
                  <c:v>0.47699999999999998</c:v>
                </c:pt>
                <c:pt idx="3" formatCode="0%">
                  <c:v>0.46</c:v>
                </c:pt>
                <c:pt idx="4">
                  <c:v>0.188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2052480"/>
        <c:axId val="112332800"/>
      </c:barChart>
      <c:catAx>
        <c:axId val="11205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2332800"/>
        <c:crosses val="autoZero"/>
        <c:auto val="0"/>
        <c:lblAlgn val="ctr"/>
        <c:lblOffset val="100"/>
        <c:tickMarkSkip val="1"/>
        <c:noMultiLvlLbl val="0"/>
      </c:catAx>
      <c:valAx>
        <c:axId val="112332800"/>
        <c:scaling>
          <c:orientation val="minMax"/>
          <c:max val="0.8"/>
          <c:min val="0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2052480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9.9000000000000005E-2</c:v>
                </c:pt>
                <c:pt idx="1">
                  <c:v>0.33400000000000002</c:v>
                </c:pt>
                <c:pt idx="2">
                  <c:v>0.14299999999999999</c:v>
                </c:pt>
                <c:pt idx="3">
                  <c:v>0.42399999999999999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 formatCode="0%">
                  <c:v>0.06</c:v>
                </c:pt>
                <c:pt idx="1">
                  <c:v>0.24399999999999999</c:v>
                </c:pt>
                <c:pt idx="2">
                  <c:v>0.20699999999999999</c:v>
                </c:pt>
                <c:pt idx="3">
                  <c:v>0.48899999999999999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8.5999999999999993E-2</c:v>
                </c:pt>
                <c:pt idx="1">
                  <c:v>0.31900000000000001</c:v>
                </c:pt>
                <c:pt idx="2">
                  <c:v>0.14899999999999999</c:v>
                </c:pt>
                <c:pt idx="3">
                  <c:v>0.44600000000000001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 formatCode="0.0%">
                  <c:v>0.106</c:v>
                </c:pt>
                <c:pt idx="1">
                  <c:v>0.36</c:v>
                </c:pt>
                <c:pt idx="2" formatCode="0.0%">
                  <c:v>0.13400000000000001</c:v>
                </c:pt>
                <c:pt idx="3">
                  <c:v>0.4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Sheet1!$F$2:$F$5</c:f>
              <c:numCache>
                <c:formatCode>0.0%</c:formatCode>
                <c:ptCount val="4"/>
                <c:pt idx="0">
                  <c:v>0.13300000000000001</c:v>
                </c:pt>
                <c:pt idx="1">
                  <c:v>0.41499999999999998</c:v>
                </c:pt>
                <c:pt idx="2">
                  <c:v>9.7000000000000003E-2</c:v>
                </c:pt>
                <c:pt idx="3">
                  <c:v>0.35499999999999998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Silent/ Greatest Generations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Sheet1!$G$2:$G$5</c:f>
              <c:numCache>
                <c:formatCode>0.0%</c:formatCode>
                <c:ptCount val="4"/>
                <c:pt idx="0">
                  <c:v>0.154</c:v>
                </c:pt>
                <c:pt idx="1">
                  <c:v>0.42899999999999999</c:v>
                </c:pt>
                <c:pt idx="2">
                  <c:v>6.6000000000000003E-2</c:v>
                </c:pt>
                <c:pt idx="3">
                  <c:v>0.35099999999999998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2489600"/>
        <c:axId val="112491136"/>
      </c:barChart>
      <c:catAx>
        <c:axId val="11248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2491136"/>
        <c:crosses val="autoZero"/>
        <c:auto val="0"/>
        <c:lblAlgn val="ctr"/>
        <c:lblOffset val="100"/>
        <c:tickMarkSkip val="1"/>
        <c:noMultiLvlLbl val="0"/>
      </c:catAx>
      <c:valAx>
        <c:axId val="112491136"/>
        <c:scaling>
          <c:orientation val="minMax"/>
          <c:max val="0.5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2489600"/>
        <c:crosses val="autoZero"/>
        <c:crossBetween val="between"/>
        <c:majorUnit val="0.1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0.107</c:v>
                </c:pt>
                <c:pt idx="1">
                  <c:v>0.22600000000000001</c:v>
                </c:pt>
                <c:pt idx="2">
                  <c:v>0.40200000000000002</c:v>
                </c:pt>
                <c:pt idx="3">
                  <c:v>0.124</c:v>
                </c:pt>
                <c:pt idx="4">
                  <c:v>0.14199999999999999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7.0999999999999994E-2</c:v>
                </c:pt>
                <c:pt idx="1">
                  <c:v>0.183</c:v>
                </c:pt>
                <c:pt idx="2">
                  <c:v>0.442</c:v>
                </c:pt>
                <c:pt idx="3" formatCode="0%">
                  <c:v>0.13</c:v>
                </c:pt>
                <c:pt idx="4">
                  <c:v>0.17399999999999999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9.4E-2</c:v>
                </c:pt>
                <c:pt idx="1">
                  <c:v>0.20499999999999999</c:v>
                </c:pt>
                <c:pt idx="2">
                  <c:v>0.40500000000000003</c:v>
                </c:pt>
                <c:pt idx="3" formatCode="0%">
                  <c:v>0.13</c:v>
                </c:pt>
                <c:pt idx="4">
                  <c:v>0.16600000000000001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0.113</c:v>
                </c:pt>
                <c:pt idx="1">
                  <c:v>0.192</c:v>
                </c:pt>
                <c:pt idx="2">
                  <c:v>0.39400000000000002</c:v>
                </c:pt>
                <c:pt idx="3">
                  <c:v>0.152</c:v>
                </c:pt>
                <c:pt idx="4" formatCode="0%">
                  <c:v>0.15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0.13500000000000001</c:v>
                </c:pt>
                <c:pt idx="1">
                  <c:v>0.27800000000000002</c:v>
                </c:pt>
                <c:pt idx="2">
                  <c:v>0.38900000000000001</c:v>
                </c:pt>
                <c:pt idx="3">
                  <c:v>0.10199999999999999</c:v>
                </c:pt>
                <c:pt idx="4">
                  <c:v>9.6000000000000002E-2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Silent/ Greatest Generations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Sheet1!$G$2:$G$6</c:f>
              <c:numCache>
                <c:formatCode>0%</c:formatCode>
                <c:ptCount val="5"/>
                <c:pt idx="0" formatCode="0.0%">
                  <c:v>0.161</c:v>
                </c:pt>
                <c:pt idx="1">
                  <c:v>0.33</c:v>
                </c:pt>
                <c:pt idx="2" formatCode="0.0%">
                  <c:v>0.34499999999999997</c:v>
                </c:pt>
                <c:pt idx="3" formatCode="0.0%">
                  <c:v>9.1999999999999998E-2</c:v>
                </c:pt>
                <c:pt idx="4" formatCode="0.0%">
                  <c:v>7.2999999999999995E-2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2422912"/>
        <c:axId val="112424448"/>
      </c:barChart>
      <c:catAx>
        <c:axId val="11242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2424448"/>
        <c:crosses val="autoZero"/>
        <c:auto val="0"/>
        <c:lblAlgn val="ctr"/>
        <c:lblOffset val="100"/>
        <c:tickMarkSkip val="1"/>
        <c:noMultiLvlLbl val="0"/>
      </c:catAx>
      <c:valAx>
        <c:axId val="112424448"/>
        <c:scaling>
          <c:orientation val="minMax"/>
          <c:max val="0.45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2422912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 formatCode="0%">
                  <c:v>0.36</c:v>
                </c:pt>
                <c:pt idx="1">
                  <c:v>0.56200000000000006</c:v>
                </c:pt>
                <c:pt idx="2">
                  <c:v>0.629</c:v>
                </c:pt>
                <c:pt idx="3">
                  <c:v>0.13900000000000001</c:v>
                </c:pt>
                <c:pt idx="4" formatCode="0%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0.42599999999999999</c:v>
                </c:pt>
                <c:pt idx="1">
                  <c:v>0.67600000000000005</c:v>
                </c:pt>
                <c:pt idx="2">
                  <c:v>0.65900000000000003</c:v>
                </c:pt>
                <c:pt idx="3" formatCode="0%">
                  <c:v>0.11</c:v>
                </c:pt>
                <c:pt idx="4">
                  <c:v>5.1999999999999998E-2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0.35099999999999998</c:v>
                </c:pt>
                <c:pt idx="1">
                  <c:v>0.63200000000000001</c:v>
                </c:pt>
                <c:pt idx="2">
                  <c:v>0.59499999999999997</c:v>
                </c:pt>
                <c:pt idx="3">
                  <c:v>0.11799999999999999</c:v>
                </c:pt>
                <c:pt idx="4">
                  <c:v>5.5E-2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0.31900000000000001</c:v>
                </c:pt>
                <c:pt idx="1">
                  <c:v>0.54700000000000004</c:v>
                </c:pt>
                <c:pt idx="2">
                  <c:v>0.58199999999999996</c:v>
                </c:pt>
                <c:pt idx="3" formatCode="0%">
                  <c:v>0.12</c:v>
                </c:pt>
                <c:pt idx="4">
                  <c:v>5.3999999999999999E-2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Sheet1!$F$2:$F$6</c:f>
              <c:numCache>
                <c:formatCode>0%</c:formatCode>
                <c:ptCount val="5"/>
                <c:pt idx="0" formatCode="0.0%">
                  <c:v>0.35899999999999999</c:v>
                </c:pt>
                <c:pt idx="1">
                  <c:v>0.49</c:v>
                </c:pt>
                <c:pt idx="2" formatCode="0.0%">
                  <c:v>0.627</c:v>
                </c:pt>
                <c:pt idx="3" formatCode="0.0%">
                  <c:v>0.159</c:v>
                </c:pt>
                <c:pt idx="4" formatCode="0.0%">
                  <c:v>5.8999999999999997E-2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Silent/ Greatest Generations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Sheet1!$G$2:$G$6</c:f>
              <c:numCache>
                <c:formatCode>0%</c:formatCode>
                <c:ptCount val="5"/>
                <c:pt idx="0" formatCode="0.0%">
                  <c:v>0.30099999999999999</c:v>
                </c:pt>
                <c:pt idx="1">
                  <c:v>0.32</c:v>
                </c:pt>
                <c:pt idx="2" formatCode="0.0%">
                  <c:v>0.67700000000000005</c:v>
                </c:pt>
                <c:pt idx="3" formatCode="0.0%">
                  <c:v>0.22900000000000001</c:v>
                </c:pt>
                <c:pt idx="4" formatCode="0.0%">
                  <c:v>2.5000000000000001E-2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4956928"/>
        <c:axId val="114962816"/>
      </c:barChart>
      <c:catAx>
        <c:axId val="11495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4962816"/>
        <c:crosses val="autoZero"/>
        <c:auto val="0"/>
        <c:lblAlgn val="ctr"/>
        <c:lblOffset val="100"/>
        <c:tickMarkSkip val="1"/>
        <c:noMultiLvlLbl val="0"/>
      </c:catAx>
      <c:valAx>
        <c:axId val="114962816"/>
        <c:scaling>
          <c:orientation val="minMax"/>
          <c:max val="0.7"/>
          <c:min val="0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1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4956928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  <c:pt idx="4">
                  <c:v>Familial Relationship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0.56100000000000005</c:v>
                </c:pt>
                <c:pt idx="1">
                  <c:v>0.193</c:v>
                </c:pt>
                <c:pt idx="2">
                  <c:v>0.14399999999999999</c:v>
                </c:pt>
                <c:pt idx="3">
                  <c:v>7.4999999999999997E-2</c:v>
                </c:pt>
                <c:pt idx="4">
                  <c:v>2.3E-2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  <c:pt idx="4">
                  <c:v>Familial Relationship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0.58499999999999996</c:v>
                </c:pt>
                <c:pt idx="1">
                  <c:v>0.308</c:v>
                </c:pt>
                <c:pt idx="2">
                  <c:v>6.9000000000000006E-2</c:v>
                </c:pt>
                <c:pt idx="3" formatCode="0">
                  <c:v>0</c:v>
                </c:pt>
                <c:pt idx="4">
                  <c:v>3.2000000000000001E-2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  <c:pt idx="4">
                  <c:v>Familial Relationship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 formatCode="0%">
                  <c:v>0.61</c:v>
                </c:pt>
                <c:pt idx="1">
                  <c:v>0.222</c:v>
                </c:pt>
                <c:pt idx="2">
                  <c:v>0.14299999999999999</c:v>
                </c:pt>
                <c:pt idx="3">
                  <c:v>7.0000000000000001E-3</c:v>
                </c:pt>
                <c:pt idx="4">
                  <c:v>1.6E-2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  <c:pt idx="4">
                  <c:v>Familial Relationship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0.56299999999999994</c:v>
                </c:pt>
                <c:pt idx="1">
                  <c:v>0.155</c:v>
                </c:pt>
                <c:pt idx="2">
                  <c:v>0.219</c:v>
                </c:pt>
                <c:pt idx="3" formatCode="0%">
                  <c:v>0.04</c:v>
                </c:pt>
                <c:pt idx="4" formatCode="0%">
                  <c:v>0.02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  <c:pt idx="4">
                  <c:v>Familial Relationship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0.50900000000000001</c:v>
                </c:pt>
                <c:pt idx="1">
                  <c:v>0.122</c:v>
                </c:pt>
                <c:pt idx="2">
                  <c:v>0.20799999999999999</c:v>
                </c:pt>
                <c:pt idx="3">
                  <c:v>0.129</c:v>
                </c:pt>
                <c:pt idx="4">
                  <c:v>2.7E-2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Silent/ Greatest Generations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  <c:pt idx="4">
                  <c:v>Familial Relationship</c:v>
                </c:pt>
              </c:strCache>
            </c:strRef>
          </c:cat>
          <c:val>
            <c:numRef>
              <c:f>Sheet1!$G$2:$G$6</c:f>
              <c:numCache>
                <c:formatCode>0.0%</c:formatCode>
                <c:ptCount val="5"/>
                <c:pt idx="0">
                  <c:v>0.47899999999999998</c:v>
                </c:pt>
                <c:pt idx="1">
                  <c:v>3.4000000000000002E-2</c:v>
                </c:pt>
                <c:pt idx="2">
                  <c:v>0.154</c:v>
                </c:pt>
                <c:pt idx="3">
                  <c:v>0.312</c:v>
                </c:pt>
                <c:pt idx="4" formatCode="0%">
                  <c:v>0.02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3368576"/>
        <c:axId val="103370112"/>
      </c:barChart>
      <c:catAx>
        <c:axId val="10336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3370112"/>
        <c:crosses val="autoZero"/>
        <c:auto val="0"/>
        <c:lblAlgn val="ctr"/>
        <c:lblOffset val="100"/>
        <c:tickMarkSkip val="1"/>
        <c:noMultiLvlLbl val="0"/>
      </c:catAx>
      <c:valAx>
        <c:axId val="103370112"/>
        <c:scaling>
          <c:orientation val="minMax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3368576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0.82399999999999995</c:v>
                </c:pt>
                <c:pt idx="1">
                  <c:v>3.7999999999999999E-2</c:v>
                </c:pt>
                <c:pt idx="2">
                  <c:v>0.13800000000000001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0.89800000000000002</c:v>
                </c:pt>
                <c:pt idx="1">
                  <c:v>3.5999999999999997E-2</c:v>
                </c:pt>
                <c:pt idx="2">
                  <c:v>6.6000000000000003E-2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0.86399999999999999</c:v>
                </c:pt>
                <c:pt idx="1">
                  <c:v>4.2999999999999997E-2</c:v>
                </c:pt>
                <c:pt idx="2">
                  <c:v>9.2999999999999999E-2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Sheet1!$E$2:$E$4</c:f>
              <c:numCache>
                <c:formatCode>0.0%</c:formatCode>
                <c:ptCount val="3"/>
                <c:pt idx="0">
                  <c:v>0.81299999999999994</c:v>
                </c:pt>
                <c:pt idx="1">
                  <c:v>4.2000000000000003E-2</c:v>
                </c:pt>
                <c:pt idx="2">
                  <c:v>0.14499999999999999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Sheet1!$F$2:$F$4</c:f>
              <c:numCache>
                <c:formatCode>0.0%</c:formatCode>
                <c:ptCount val="3"/>
                <c:pt idx="0">
                  <c:v>0.76100000000000001</c:v>
                </c:pt>
                <c:pt idx="1">
                  <c:v>2.5000000000000001E-2</c:v>
                </c:pt>
                <c:pt idx="2">
                  <c:v>0.214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Silent/ Greatest Generations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Sheet1!$G$2:$G$4</c:f>
              <c:numCache>
                <c:formatCode>0.0%</c:formatCode>
                <c:ptCount val="3"/>
                <c:pt idx="0" formatCode="0%">
                  <c:v>0.68</c:v>
                </c:pt>
                <c:pt idx="1">
                  <c:v>4.1000000000000002E-2</c:v>
                </c:pt>
                <c:pt idx="2">
                  <c:v>0.27900000000000003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650624"/>
        <c:axId val="102652160"/>
      </c:barChart>
      <c:catAx>
        <c:axId val="10265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2652160"/>
        <c:crosses val="autoZero"/>
        <c:auto val="0"/>
        <c:lblAlgn val="ctr"/>
        <c:lblOffset val="100"/>
        <c:tickMarkSkip val="1"/>
        <c:noMultiLvlLbl val="0"/>
      </c:catAx>
      <c:valAx>
        <c:axId val="102652160"/>
        <c:scaling>
          <c:orientation val="minMax"/>
          <c:max val="1"/>
          <c:min val="0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2650624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0.28100000000000003</c:v>
                </c:pt>
                <c:pt idx="1">
                  <c:v>0.17100000000000001</c:v>
                </c:pt>
                <c:pt idx="2">
                  <c:v>6.4000000000000001E-2</c:v>
                </c:pt>
                <c:pt idx="3">
                  <c:v>1.2E-2</c:v>
                </c:pt>
                <c:pt idx="4">
                  <c:v>8.0000000000000002E-3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0.183</c:v>
                </c:pt>
                <c:pt idx="1">
                  <c:v>9.5000000000000001E-2</c:v>
                </c:pt>
                <c:pt idx="2">
                  <c:v>6.0999999999999999E-2</c:v>
                </c:pt>
                <c:pt idx="3">
                  <c:v>5.0000000000000001E-3</c:v>
                </c:pt>
                <c:pt idx="4">
                  <c:v>6.0000000000000001E-3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0.27100000000000002</c:v>
                </c:pt>
                <c:pt idx="1">
                  <c:v>0.14599999999999999</c:v>
                </c:pt>
                <c:pt idx="2">
                  <c:v>7.9000000000000001E-2</c:v>
                </c:pt>
                <c:pt idx="3">
                  <c:v>8.9999999999999993E-3</c:v>
                </c:pt>
                <c:pt idx="4">
                  <c:v>2E-3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0.314</c:v>
                </c:pt>
                <c:pt idx="1">
                  <c:v>0.19800000000000001</c:v>
                </c:pt>
                <c:pt idx="2" formatCode="0%">
                  <c:v>0.08</c:v>
                </c:pt>
                <c:pt idx="3">
                  <c:v>1.7000000000000001E-2</c:v>
                </c:pt>
                <c:pt idx="4">
                  <c:v>8.0000000000000002E-3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0.35699999999999998</c:v>
                </c:pt>
                <c:pt idx="1">
                  <c:v>0.24299999999999999</c:v>
                </c:pt>
                <c:pt idx="2">
                  <c:v>5.8000000000000003E-2</c:v>
                </c:pt>
                <c:pt idx="3">
                  <c:v>1.9E-2</c:v>
                </c:pt>
                <c:pt idx="4">
                  <c:v>1.4999999999999999E-2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Silent/ Greatest Generations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</c:strCache>
            </c:strRef>
          </c:cat>
          <c:val>
            <c:numRef>
              <c:f>Sheet1!$G$2:$G$6</c:f>
              <c:numCache>
                <c:formatCode>0.0%</c:formatCode>
                <c:ptCount val="5"/>
                <c:pt idx="0">
                  <c:v>0.38100000000000001</c:v>
                </c:pt>
                <c:pt idx="1">
                  <c:v>0.26100000000000001</c:v>
                </c:pt>
                <c:pt idx="2">
                  <c:v>3.5000000000000003E-2</c:v>
                </c:pt>
                <c:pt idx="3">
                  <c:v>1.7000000000000001E-2</c:v>
                </c:pt>
                <c:pt idx="4">
                  <c:v>1.7000000000000001E-2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1152512"/>
        <c:axId val="111158400"/>
      </c:barChart>
      <c:catAx>
        <c:axId val="11115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100" b="1" i="0" baseline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158400"/>
        <c:crosses val="autoZero"/>
        <c:auto val="0"/>
        <c:lblAlgn val="ctr"/>
        <c:lblOffset val="100"/>
        <c:tickMarkSkip val="1"/>
        <c:noMultiLvlLbl val="0"/>
      </c:catAx>
      <c:valAx>
        <c:axId val="111158400"/>
        <c:scaling>
          <c:orientation val="minMax"/>
          <c:max val="0.4"/>
          <c:min val="0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152512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279</c:v>
                </c:pt>
                <c:pt idx="1">
                  <c:v>181</c:v>
                </c:pt>
                <c:pt idx="2">
                  <c:v>68</c:v>
                </c:pt>
                <c:pt idx="3">
                  <c:v>368</c:v>
                </c:pt>
                <c:pt idx="4">
                  <c:v>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73</c:v>
                </c:pt>
                <c:pt idx="1">
                  <c:v>57</c:v>
                </c:pt>
                <c:pt idx="2">
                  <c:v>23</c:v>
                </c:pt>
                <c:pt idx="3">
                  <c:v>99</c:v>
                </c:pt>
                <c:pt idx="4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183</c:v>
                </c:pt>
                <c:pt idx="1">
                  <c:v>138</c:v>
                </c:pt>
                <c:pt idx="2">
                  <c:v>73</c:v>
                </c:pt>
                <c:pt idx="3">
                  <c:v>103</c:v>
                </c:pt>
                <c:pt idx="4">
                  <c:v>10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315</c:v>
                </c:pt>
                <c:pt idx="1">
                  <c:v>162</c:v>
                </c:pt>
                <c:pt idx="2">
                  <c:v>86</c:v>
                </c:pt>
                <c:pt idx="3">
                  <c:v>696</c:v>
                </c:pt>
                <c:pt idx="4">
                  <c:v>89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Sheet1!$F$2:$F$6</c:f>
              <c:numCache>
                <c:formatCode>0</c:formatCode>
                <c:ptCount val="5"/>
                <c:pt idx="0">
                  <c:v>364</c:v>
                </c:pt>
                <c:pt idx="1">
                  <c:v>225</c:v>
                </c:pt>
                <c:pt idx="2">
                  <c:v>111</c:v>
                </c:pt>
                <c:pt idx="3">
                  <c:v>316</c:v>
                </c:pt>
                <c:pt idx="4">
                  <c:v>137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Silent/ Greatest Generations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Sheet1!$G$2:$G$6</c:f>
              <c:numCache>
                <c:formatCode>0</c:formatCode>
                <c:ptCount val="5"/>
                <c:pt idx="0">
                  <c:v>473</c:v>
                </c:pt>
                <c:pt idx="1">
                  <c:v>285</c:v>
                </c:pt>
                <c:pt idx="2">
                  <c:v>115</c:v>
                </c:pt>
                <c:pt idx="3">
                  <c:v>330</c:v>
                </c:pt>
                <c:pt idx="4">
                  <c:v>86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1249664"/>
        <c:axId val="111251456"/>
      </c:barChart>
      <c:catAx>
        <c:axId val="11124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100" b="1" i="0" baseline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251456"/>
        <c:crosses val="autoZero"/>
        <c:auto val="0"/>
        <c:lblAlgn val="ctr"/>
        <c:lblOffset val="100"/>
        <c:tickMarkSkip val="1"/>
        <c:noMultiLvlLbl val="0"/>
      </c:catAx>
      <c:valAx>
        <c:axId val="111251456"/>
        <c:scaling>
          <c:orientation val="minMax"/>
          <c:max val="700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&quot;$&quot;#,##0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249664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0.58399999999999996</c:v>
                </c:pt>
                <c:pt idx="1">
                  <c:v>0.40799999999999997</c:v>
                </c:pt>
                <c:pt idx="2">
                  <c:v>0.34599999999999997</c:v>
                </c:pt>
                <c:pt idx="3">
                  <c:v>0.13200000000000001</c:v>
                </c:pt>
                <c:pt idx="4">
                  <c:v>0.34799999999999998</c:v>
                </c:pt>
                <c:pt idx="5">
                  <c:v>0.19400000000000001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0.46400000000000002</c:v>
                </c:pt>
                <c:pt idx="1">
                  <c:v>0.372</c:v>
                </c:pt>
                <c:pt idx="2">
                  <c:v>0.33600000000000002</c:v>
                </c:pt>
                <c:pt idx="3">
                  <c:v>8.1000000000000003E-2</c:v>
                </c:pt>
                <c:pt idx="4" formatCode="0%">
                  <c:v>0.18</c:v>
                </c:pt>
                <c:pt idx="5">
                  <c:v>6.8000000000000005E-2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Sheet1!$D$2:$D$7</c:f>
              <c:numCache>
                <c:formatCode>0.0%</c:formatCode>
                <c:ptCount val="6"/>
                <c:pt idx="0">
                  <c:v>0.61299999999999999</c:v>
                </c:pt>
                <c:pt idx="1">
                  <c:v>0.48299999999999998</c:v>
                </c:pt>
                <c:pt idx="2">
                  <c:v>0.42299999999999999</c:v>
                </c:pt>
                <c:pt idx="3" formatCode="0%">
                  <c:v>0.15</c:v>
                </c:pt>
                <c:pt idx="4">
                  <c:v>0.32800000000000001</c:v>
                </c:pt>
                <c:pt idx="5">
                  <c:v>0.14199999999999999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Sheet1!$E$2:$E$7</c:f>
              <c:numCache>
                <c:formatCode>0.0%</c:formatCode>
                <c:ptCount val="6"/>
                <c:pt idx="0" formatCode="0%">
                  <c:v>0.67</c:v>
                </c:pt>
                <c:pt idx="1">
                  <c:v>0.50900000000000001</c:v>
                </c:pt>
                <c:pt idx="2" formatCode="0%">
                  <c:v>0.44</c:v>
                </c:pt>
                <c:pt idx="3">
                  <c:v>0.18099999999999999</c:v>
                </c:pt>
                <c:pt idx="4">
                  <c:v>0.43099999999999999</c:v>
                </c:pt>
                <c:pt idx="5">
                  <c:v>0.22600000000000001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Sheet1!$F$2:$F$7</c:f>
              <c:numCache>
                <c:formatCode>0.0%</c:formatCode>
                <c:ptCount val="6"/>
                <c:pt idx="0">
                  <c:v>0.624</c:v>
                </c:pt>
                <c:pt idx="1">
                  <c:v>0.38300000000000001</c:v>
                </c:pt>
                <c:pt idx="2">
                  <c:v>0.29199999999999998</c:v>
                </c:pt>
                <c:pt idx="3" formatCode="0%">
                  <c:v>0.16</c:v>
                </c:pt>
                <c:pt idx="4">
                  <c:v>0.46500000000000002</c:v>
                </c:pt>
                <c:pt idx="5">
                  <c:v>0.313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Silent/ Greatest Generations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Sheet1!$G$2:$G$7</c:f>
              <c:numCache>
                <c:formatCode>0%</c:formatCode>
                <c:ptCount val="6"/>
                <c:pt idx="0" formatCode="0.0%">
                  <c:v>0.63600000000000001</c:v>
                </c:pt>
                <c:pt idx="1">
                  <c:v>0.27</c:v>
                </c:pt>
                <c:pt idx="2" formatCode="0.0%">
                  <c:v>0.187</c:v>
                </c:pt>
                <c:pt idx="3" formatCode="0.0%">
                  <c:v>0.121</c:v>
                </c:pt>
                <c:pt idx="4" formatCode="0.0%">
                  <c:v>0.50700000000000001</c:v>
                </c:pt>
                <c:pt idx="5" formatCode="0.0%">
                  <c:v>0.38100000000000001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1563904"/>
        <c:axId val="111565440"/>
      </c:barChart>
      <c:catAx>
        <c:axId val="11156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565440"/>
        <c:crosses val="autoZero"/>
        <c:auto val="0"/>
        <c:lblAlgn val="ctr"/>
        <c:lblOffset val="100"/>
        <c:tickMarkSkip val="1"/>
        <c:noMultiLvlLbl val="0"/>
      </c:catAx>
      <c:valAx>
        <c:axId val="111565440"/>
        <c:scaling>
          <c:orientation val="minMax"/>
          <c:max val="0.7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563904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0.74199999999999999</c:v>
                </c:pt>
                <c:pt idx="1">
                  <c:v>0.58299999999999996</c:v>
                </c:pt>
                <c:pt idx="2">
                  <c:v>0.13900000000000001</c:v>
                </c:pt>
                <c:pt idx="3">
                  <c:v>0.249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0.58899999999999997</c:v>
                </c:pt>
                <c:pt idx="1">
                  <c:v>0.36699999999999999</c:v>
                </c:pt>
                <c:pt idx="2">
                  <c:v>0.20200000000000001</c:v>
                </c:pt>
                <c:pt idx="3">
                  <c:v>0.39900000000000002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0.76900000000000002</c:v>
                </c:pt>
                <c:pt idx="1">
                  <c:v>0.60299999999999998</c:v>
                </c:pt>
                <c:pt idx="2">
                  <c:v>0.14599999999999999</c:v>
                </c:pt>
                <c:pt idx="3">
                  <c:v>0.221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0.79800000000000004</c:v>
                </c:pt>
                <c:pt idx="1">
                  <c:v>0.70099999999999996</c:v>
                </c:pt>
                <c:pt idx="2">
                  <c:v>8.7999999999999995E-2</c:v>
                </c:pt>
                <c:pt idx="3">
                  <c:v>0.193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Sheet1!$F$2:$F$5</c:f>
              <c:numCache>
                <c:formatCode>0.0%</c:formatCode>
                <c:ptCount val="4"/>
                <c:pt idx="0">
                  <c:v>0.80100000000000005</c:v>
                </c:pt>
                <c:pt idx="1">
                  <c:v>0.68600000000000005</c:v>
                </c:pt>
                <c:pt idx="2">
                  <c:v>9.7000000000000003E-2</c:v>
                </c:pt>
                <c:pt idx="3">
                  <c:v>0.19500000000000001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Silent/ Greatest Generations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Sheet1!$G$2:$G$5</c:f>
              <c:numCache>
                <c:formatCode>0.0%</c:formatCode>
                <c:ptCount val="4"/>
                <c:pt idx="0">
                  <c:v>0.877</c:v>
                </c:pt>
                <c:pt idx="1">
                  <c:v>0.74199999999999999</c:v>
                </c:pt>
                <c:pt idx="2">
                  <c:v>9.9000000000000005E-2</c:v>
                </c:pt>
                <c:pt idx="3">
                  <c:v>0.115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1989120"/>
        <c:axId val="111990656"/>
      </c:barChart>
      <c:catAx>
        <c:axId val="111989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990656"/>
        <c:crosses val="autoZero"/>
        <c:auto val="0"/>
        <c:lblAlgn val="ctr"/>
        <c:lblOffset val="100"/>
        <c:tickMarkSkip val="1"/>
        <c:noMultiLvlLbl val="0"/>
      </c:catAx>
      <c:valAx>
        <c:axId val="111990656"/>
        <c:scaling>
          <c:orientation val="minMax"/>
          <c:max val="0.9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989120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0.63100000000000001</c:v>
                </c:pt>
                <c:pt idx="1">
                  <c:v>0.56100000000000005</c:v>
                </c:pt>
                <c:pt idx="2" formatCode="0%">
                  <c:v>0.17</c:v>
                </c:pt>
                <c:pt idx="3">
                  <c:v>4.8000000000000001E-2</c:v>
                </c:pt>
                <c:pt idx="4">
                  <c:v>0.127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0.755</c:v>
                </c:pt>
                <c:pt idx="1">
                  <c:v>0.746</c:v>
                </c:pt>
                <c:pt idx="2">
                  <c:v>7.3999999999999996E-2</c:v>
                </c:pt>
                <c:pt idx="3">
                  <c:v>3.1E-2</c:v>
                </c:pt>
                <c:pt idx="4">
                  <c:v>4.3999999999999997E-2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0.755</c:v>
                </c:pt>
                <c:pt idx="1">
                  <c:v>0.70099999999999996</c:v>
                </c:pt>
                <c:pt idx="2">
                  <c:v>0.186</c:v>
                </c:pt>
                <c:pt idx="3">
                  <c:v>7.2999999999999995E-2</c:v>
                </c:pt>
                <c:pt idx="4">
                  <c:v>0.11700000000000001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 formatCode="0.0%">
                  <c:v>0.68700000000000006</c:v>
                </c:pt>
                <c:pt idx="1">
                  <c:v>0.61</c:v>
                </c:pt>
                <c:pt idx="2" formatCode="0.0%">
                  <c:v>0.21299999999999999</c:v>
                </c:pt>
                <c:pt idx="3" formatCode="0.0%">
                  <c:v>5.6000000000000001E-2</c:v>
                </c:pt>
                <c:pt idx="4" formatCode="0.0%">
                  <c:v>0.16500000000000001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0.52600000000000002</c:v>
                </c:pt>
                <c:pt idx="1">
                  <c:v>0.434</c:v>
                </c:pt>
                <c:pt idx="2">
                  <c:v>0.189</c:v>
                </c:pt>
                <c:pt idx="3">
                  <c:v>4.9000000000000002E-2</c:v>
                </c:pt>
                <c:pt idx="4">
                  <c:v>0.151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Silent/ Greatest Generations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Sheet1!$G$2:$G$6</c:f>
              <c:numCache>
                <c:formatCode>0.0%</c:formatCode>
                <c:ptCount val="5"/>
                <c:pt idx="0">
                  <c:v>0.36499999999999999</c:v>
                </c:pt>
                <c:pt idx="1">
                  <c:v>0.23699999999999999</c:v>
                </c:pt>
                <c:pt idx="2" formatCode="0%">
                  <c:v>0.19</c:v>
                </c:pt>
                <c:pt idx="3">
                  <c:v>2.3E-2</c:v>
                </c:pt>
                <c:pt idx="4" formatCode="0%">
                  <c:v>0.17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1647744"/>
        <c:axId val="111665920"/>
      </c:barChart>
      <c:catAx>
        <c:axId val="11164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665920"/>
        <c:crosses val="autoZero"/>
        <c:auto val="0"/>
        <c:lblAlgn val="ctr"/>
        <c:lblOffset val="100"/>
        <c:tickMarkSkip val="1"/>
        <c:noMultiLvlLbl val="0"/>
      </c:catAx>
      <c:valAx>
        <c:axId val="111665920"/>
        <c:scaling>
          <c:orientation val="minMax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647744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92</c:v>
                </c:pt>
                <c:pt idx="1">
                  <c:v>152</c:v>
                </c:pt>
                <c:pt idx="2">
                  <c:v>40</c:v>
                </c:pt>
                <c:pt idx="3">
                  <c:v>66</c:v>
                </c:pt>
                <c:pt idx="4">
                  <c:v>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126</c:v>
                </c:pt>
                <c:pt idx="1">
                  <c:v>165</c:v>
                </c:pt>
                <c:pt idx="2">
                  <c:v>36</c:v>
                </c:pt>
                <c:pt idx="3">
                  <c:v>51</c:v>
                </c:pt>
                <c:pt idx="4">
                  <c:v>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133</c:v>
                </c:pt>
                <c:pt idx="1">
                  <c:v>177</c:v>
                </c:pt>
                <c:pt idx="2">
                  <c:v>51</c:v>
                </c:pt>
                <c:pt idx="3">
                  <c:v>84</c:v>
                </c:pt>
                <c:pt idx="4">
                  <c:v>29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88</c:v>
                </c:pt>
                <c:pt idx="1">
                  <c:v>131</c:v>
                </c:pt>
                <c:pt idx="2">
                  <c:v>37</c:v>
                </c:pt>
                <c:pt idx="3">
                  <c:v>50</c:v>
                </c:pt>
                <c:pt idx="4">
                  <c:v>31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Sheet1!$F$2:$F$6</c:f>
              <c:numCache>
                <c:formatCode>0</c:formatCode>
                <c:ptCount val="5"/>
                <c:pt idx="0">
                  <c:v>61</c:v>
                </c:pt>
                <c:pt idx="1">
                  <c:v>126</c:v>
                </c:pt>
                <c:pt idx="2">
                  <c:v>38</c:v>
                </c:pt>
                <c:pt idx="3">
                  <c:v>58</c:v>
                </c:pt>
                <c:pt idx="4">
                  <c:v>30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Silent/ Greatest Generations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Sheet1!$G$2:$G$6</c:f>
              <c:numCache>
                <c:formatCode>0</c:formatCode>
                <c:ptCount val="5"/>
                <c:pt idx="0">
                  <c:v>32</c:v>
                </c:pt>
                <c:pt idx="1">
                  <c:v>109</c:v>
                </c:pt>
                <c:pt idx="2">
                  <c:v>34</c:v>
                </c:pt>
                <c:pt idx="3">
                  <c:v>62</c:v>
                </c:pt>
                <c:pt idx="4">
                  <c:v>29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1716224"/>
        <c:axId val="111717760"/>
      </c:barChart>
      <c:catAx>
        <c:axId val="11171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717760"/>
        <c:crosses val="autoZero"/>
        <c:auto val="0"/>
        <c:lblAlgn val="ctr"/>
        <c:lblOffset val="100"/>
        <c:tickMarkSkip val="1"/>
        <c:noMultiLvlLbl val="0"/>
      </c:catAx>
      <c:valAx>
        <c:axId val="111717760"/>
        <c:scaling>
          <c:orientation val="minMax"/>
          <c:max val="180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&quot;$&quot;#,##0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716224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27DE8-2925-49E2-B4C3-DFF99F41B7DE}" type="datetimeFigureOut">
              <a:rPr lang="en-CA" smtClean="0"/>
              <a:t>07/06/2017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D321D-9344-40E0-A150-9D20D0B690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781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8171-4046-4563-A780-E3CB605394B9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4462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8171-4046-4563-A780-E3CB605394B9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9917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ategicbusiness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ategicbusiness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600"/>
            <a:ext cx="7848000" cy="8316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990000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3200" y="3506400"/>
            <a:ext cx="3697200" cy="3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pic>
        <p:nvPicPr>
          <p:cNvPr id="8" name="Picture 18" descr="sbilogo-110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18097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4098925" y="5359400"/>
            <a:ext cx="4419600" cy="677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457200">
              <a:spcAft>
                <a:spcPct val="15000"/>
              </a:spcAft>
            </a:pPr>
            <a:endParaRPr lang="en-GB" sz="1400" dirty="0">
              <a:solidFill>
                <a:srgbClr val="142D53"/>
              </a:solidFill>
              <a:latin typeface="Calibri" pitchFamily="1" charset="0"/>
              <a:hlinkClick r:id="rId3"/>
            </a:endParaRPr>
          </a:p>
          <a:p>
            <a:pPr algn="r" defTabSz="457200"/>
            <a:r>
              <a:rPr lang="en-GB" sz="1400" dirty="0">
                <a:solidFill>
                  <a:srgbClr val="595959"/>
                </a:solidFill>
                <a:latin typeface="Calibri" pitchFamily="1" charset="0"/>
              </a:rPr>
              <a:t>www.strategicbusinessisights.com</a:t>
            </a:r>
          </a:p>
          <a:p>
            <a:pPr algn="r" defTabSz="457200"/>
            <a:r>
              <a:rPr lang="en-GB" sz="1400" dirty="0">
                <a:solidFill>
                  <a:srgbClr val="595959"/>
                </a:solidFill>
                <a:latin typeface="Calibri" pitchFamily="1" charset="0"/>
              </a:rPr>
              <a:t>www.strategicbusinessinsights.com/cfd</a:t>
            </a:r>
            <a:endParaRPr lang="en-US" sz="1400" dirty="0">
              <a:solidFill>
                <a:srgbClr val="595959"/>
              </a:solidFill>
              <a:latin typeface="Calibri" pitchFamily="1" charset="0"/>
            </a:endParaRPr>
          </a:p>
        </p:txBody>
      </p:sp>
      <p:pic>
        <p:nvPicPr>
          <p:cNvPr id="10" name="Picture 14" descr="CFDlogo-0411b.jpg"/>
          <p:cNvPicPr>
            <a:picLocks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029200"/>
            <a:ext cx="9144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0216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1722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5867400"/>
            <a:ext cx="7848600" cy="685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75887" y="6544046"/>
            <a:ext cx="708847" cy="24622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1303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1722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375887" y="6544046"/>
            <a:ext cx="708847" cy="24622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3771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napshot 2011-04-18 18-02-19.tiff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09600"/>
            <a:ext cx="9350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381000" y="1143000"/>
            <a:ext cx="7239000" cy="0"/>
          </a:xfrm>
          <a:prstGeom prst="line">
            <a:avLst/>
          </a:prstGeom>
          <a:noFill/>
          <a:ln w="25400">
            <a:solidFill>
              <a:srgbClr val="00192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Arial" pitchFamily="-111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9063" y="152400"/>
            <a:ext cx="13287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64008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1722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5867400"/>
            <a:ext cx="6019800" cy="68580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68130" y="6248400"/>
            <a:ext cx="794870" cy="304800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Page </a:t>
            </a:r>
            <a:fld id="{0CD306F2-FA0D-4A30-A724-2ABFE0DECF58}" type="slidenum">
              <a:rPr lang="en-CA" smtClean="0"/>
              <a:pPr>
                <a:defRPr/>
              </a:pPr>
              <a:t>‹#›</a:t>
            </a:fld>
            <a:endParaRPr lang="en-CA" dirty="0" smtClean="0"/>
          </a:p>
          <a:p>
            <a:pPr>
              <a:defRPr/>
            </a:pPr>
            <a:r>
              <a:rPr lang="en-CA" dirty="0" smtClean="0"/>
              <a:t> </a:t>
            </a:r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napshot 2011-04-18 18-02-19.tiff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93503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1219200" y="1143000"/>
            <a:ext cx="6400800" cy="0"/>
          </a:xfrm>
          <a:prstGeom prst="line">
            <a:avLst/>
          </a:prstGeom>
          <a:noFill/>
          <a:ln w="25400">
            <a:solidFill>
              <a:srgbClr val="00192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Arial" pitchFamily="-111" charset="0"/>
              <a:ea typeface="+mn-ea"/>
            </a:endParaRPr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152400"/>
            <a:ext cx="13287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6553200" cy="1066800"/>
          </a:xfrm>
          <a:prstGeom prst="rect">
            <a:avLst/>
          </a:prstGeom>
          <a:ln>
            <a:noFill/>
          </a:ln>
        </p:spPr>
        <p:txBody>
          <a:bodyPr lIns="0" rIns="0" anchor="b" anchorCtr="0"/>
          <a:lstStyle>
            <a:lvl1pPr>
              <a:lnSpc>
                <a:spcPct val="80000"/>
              </a:lnSpc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5812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napshot 2011-04-18 18-02-19.tiff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93503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1219200" y="1143000"/>
            <a:ext cx="6400800" cy="0"/>
          </a:xfrm>
          <a:prstGeom prst="line">
            <a:avLst/>
          </a:prstGeom>
          <a:noFill/>
          <a:ln w="25400">
            <a:solidFill>
              <a:srgbClr val="00192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Arial" pitchFamily="-111" charset="0"/>
              <a:ea typeface="+mn-ea"/>
            </a:endParaRPr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152400"/>
            <a:ext cx="13287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0"/>
            <a:ext cx="6553200" cy="457200"/>
          </a:xfrm>
          <a:prstGeom prst="rect">
            <a:avLst/>
          </a:prstGeom>
        </p:spPr>
        <p:txBody>
          <a:bodyPr lIns="0" rIns="0" anchor="b" anchorCtr="0"/>
          <a:lstStyle>
            <a:lvl1pPr algn="ctr">
              <a:lnSpc>
                <a:spcPct val="80000"/>
              </a:lnSpc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381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1722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5867400"/>
            <a:ext cx="7848600" cy="685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75887" y="6544046"/>
            <a:ext cx="708847" cy="24622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5503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1722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375887" y="6544046"/>
            <a:ext cx="708847" cy="24622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8892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napshot 2011-04-18 18-02-19.tiff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09600"/>
            <a:ext cx="9350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381000" y="1143000"/>
            <a:ext cx="7239000" cy="0"/>
          </a:xfrm>
          <a:prstGeom prst="line">
            <a:avLst/>
          </a:prstGeom>
          <a:noFill/>
          <a:ln w="25400">
            <a:solidFill>
              <a:srgbClr val="00192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Arial" pitchFamily="-111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9063" y="152400"/>
            <a:ext cx="13287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64008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1722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5867400"/>
            <a:ext cx="6019800" cy="68580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68130" y="6248400"/>
            <a:ext cx="794870" cy="304800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Page </a:t>
            </a:r>
            <a:fld id="{0CD306F2-FA0D-4A30-A724-2ABFE0DECF58}" type="slidenum">
              <a:rPr lang="en-CA" smtClean="0"/>
              <a:pPr>
                <a:defRPr/>
              </a:pPr>
              <a:t>‹#›</a:t>
            </a:fld>
            <a:endParaRPr lang="en-CA" dirty="0" smtClean="0"/>
          </a:p>
          <a:p>
            <a:pPr>
              <a:defRPr/>
            </a:pP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5051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600"/>
            <a:ext cx="7848000" cy="8316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990000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3200" y="3506400"/>
            <a:ext cx="3697200" cy="3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pic>
        <p:nvPicPr>
          <p:cNvPr id="8" name="Picture 18" descr="sbilogo-110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18097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4098925" y="5359400"/>
            <a:ext cx="4419600" cy="677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457200">
              <a:spcAft>
                <a:spcPct val="15000"/>
              </a:spcAft>
            </a:pPr>
            <a:endParaRPr lang="en-GB" sz="1400" dirty="0">
              <a:solidFill>
                <a:srgbClr val="142D53"/>
              </a:solidFill>
              <a:latin typeface="Calibri" pitchFamily="1" charset="0"/>
              <a:hlinkClick r:id="rId3"/>
            </a:endParaRPr>
          </a:p>
          <a:p>
            <a:pPr algn="r" defTabSz="457200"/>
            <a:r>
              <a:rPr lang="en-GB" sz="1400" dirty="0">
                <a:solidFill>
                  <a:srgbClr val="595959"/>
                </a:solidFill>
                <a:latin typeface="Calibri" pitchFamily="1" charset="0"/>
              </a:rPr>
              <a:t>www.strategicbusinessisights.com</a:t>
            </a:r>
          </a:p>
          <a:p>
            <a:pPr algn="r" defTabSz="457200"/>
            <a:r>
              <a:rPr lang="en-GB" sz="1400" dirty="0">
                <a:solidFill>
                  <a:srgbClr val="595959"/>
                </a:solidFill>
                <a:latin typeface="Calibri" pitchFamily="1" charset="0"/>
              </a:rPr>
              <a:t>www.strategicbusinessinsights.com/cfd</a:t>
            </a:r>
            <a:endParaRPr lang="en-US" sz="1400" dirty="0">
              <a:solidFill>
                <a:srgbClr val="595959"/>
              </a:solidFill>
              <a:latin typeface="Calibri" pitchFamily="1" charset="0"/>
            </a:endParaRPr>
          </a:p>
        </p:txBody>
      </p:sp>
      <p:pic>
        <p:nvPicPr>
          <p:cNvPr id="10" name="Picture 14" descr="CFDlogo-0411b.jpg"/>
          <p:cNvPicPr>
            <a:picLocks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029200"/>
            <a:ext cx="9144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7620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napshot 2011-04-18 18-02-19.tiff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93503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1219200" y="1143000"/>
            <a:ext cx="6400800" cy="0"/>
          </a:xfrm>
          <a:prstGeom prst="line">
            <a:avLst/>
          </a:prstGeom>
          <a:noFill/>
          <a:ln w="25400">
            <a:solidFill>
              <a:srgbClr val="00192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Arial" pitchFamily="-111" charset="0"/>
              <a:ea typeface="+mn-ea"/>
            </a:endParaRPr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152400"/>
            <a:ext cx="13287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6553200" cy="1066800"/>
          </a:xfrm>
          <a:prstGeom prst="rect">
            <a:avLst/>
          </a:prstGeom>
          <a:ln>
            <a:noFill/>
          </a:ln>
        </p:spPr>
        <p:txBody>
          <a:bodyPr lIns="0" rIns="0" anchor="b" anchorCtr="0"/>
          <a:lstStyle>
            <a:lvl1pPr>
              <a:lnSpc>
                <a:spcPct val="80000"/>
              </a:lnSpc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9171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napshot 2011-04-18 18-02-19.tiff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93503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1219200" y="1143000"/>
            <a:ext cx="6400800" cy="0"/>
          </a:xfrm>
          <a:prstGeom prst="line">
            <a:avLst/>
          </a:prstGeom>
          <a:noFill/>
          <a:ln w="25400">
            <a:solidFill>
              <a:srgbClr val="00192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Arial" pitchFamily="-111" charset="0"/>
              <a:ea typeface="+mn-ea"/>
            </a:endParaRPr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152400"/>
            <a:ext cx="13287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0"/>
            <a:ext cx="6553200" cy="457200"/>
          </a:xfrm>
          <a:prstGeom prst="rect">
            <a:avLst/>
          </a:prstGeom>
        </p:spPr>
        <p:txBody>
          <a:bodyPr lIns="0" rIns="0" anchor="b" anchorCtr="0"/>
          <a:lstStyle>
            <a:lvl1pPr algn="ctr">
              <a:lnSpc>
                <a:spcPct val="80000"/>
              </a:lnSpc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9815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8600" y="6514042"/>
            <a:ext cx="8153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CA" sz="1200" dirty="0"/>
              <a:t>Source: The </a:t>
            </a:r>
            <a:r>
              <a:rPr lang="en-CA" sz="1200" dirty="0" smtClean="0"/>
              <a:t>2016–17 MacroMonitor</a:t>
            </a:r>
            <a:endParaRPr lang="en-CA" sz="9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470419" y="6544046"/>
            <a:ext cx="673581" cy="24622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789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2" r:id="rId1"/>
    <p:sldLayoutId id="2147484454" r:id="rId2"/>
    <p:sldLayoutId id="2147484455" r:id="rId3"/>
    <p:sldLayoutId id="2147484456" r:id="rId4"/>
    <p:sldLayoutId id="2147484457" r:id="rId5"/>
    <p:sldLayoutId id="214748445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+mj-lt"/>
          <a:ea typeface="ＭＳ Ｐゴシック" pitchFamily="1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  <a:ea typeface="ＭＳ Ｐゴシック" pitchFamily="1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8600" y="6514042"/>
            <a:ext cx="8153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CA" sz="1200" dirty="0"/>
              <a:t>Source: The </a:t>
            </a:r>
            <a:r>
              <a:rPr lang="en-CA" sz="1200" dirty="0" smtClean="0"/>
              <a:t>2015–16 MacroMonitor                                                                                                       </a:t>
            </a:r>
            <a:endParaRPr lang="en-CA" sz="9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470419" y="6544046"/>
            <a:ext cx="673581" cy="24622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4" r:id="rId1"/>
    <p:sldLayoutId id="2147484447" r:id="rId2"/>
    <p:sldLayoutId id="2147484449" r:id="rId3"/>
    <p:sldLayoutId id="2147484446" r:id="rId4"/>
    <p:sldLayoutId id="2147484448" r:id="rId5"/>
    <p:sldLayoutId id="214748445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+mj-lt"/>
          <a:ea typeface="ＭＳ Ｐゴシック" pitchFamily="1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  <a:ea typeface="ＭＳ Ｐゴシック" pitchFamily="1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hyperlink" Target="http://www.strategicbusiness/" TargetMode="External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image" Target="../media/image9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kbarringer@sbi-i.com" TargetMode="External"/><Relationship Id="rId2" Type="http://schemas.openxmlformats.org/officeDocument/2006/relationships/hyperlink" Target="mailto:lcohen@sbi-i.com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kspring@sbi-i.com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8" descr="sbilogo-11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18097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454900" y="0"/>
            <a:ext cx="1689100" cy="1100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4098925" y="5359400"/>
            <a:ext cx="4419600" cy="677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457200">
              <a:spcAft>
                <a:spcPct val="15000"/>
              </a:spcAft>
            </a:pPr>
            <a:endParaRPr lang="en-GB" sz="1400" dirty="0">
              <a:solidFill>
                <a:srgbClr val="142D53"/>
              </a:solidFill>
              <a:latin typeface="Calibri" pitchFamily="1" charset="0"/>
              <a:hlinkClick r:id="rId3"/>
            </a:endParaRPr>
          </a:p>
          <a:p>
            <a:pPr algn="r" defTabSz="457200"/>
            <a:r>
              <a:rPr lang="en-GB" sz="1400" dirty="0">
                <a:solidFill>
                  <a:srgbClr val="595959"/>
                </a:solidFill>
                <a:latin typeface="Arial"/>
                <a:cs typeface="Arial"/>
              </a:rPr>
              <a:t>www.strategicbusinessisights.com</a:t>
            </a:r>
          </a:p>
          <a:p>
            <a:pPr algn="r" defTabSz="457200"/>
            <a:r>
              <a:rPr lang="en-GB" sz="1400" dirty="0">
                <a:solidFill>
                  <a:srgbClr val="595959"/>
                </a:solidFill>
                <a:latin typeface="Arial"/>
                <a:cs typeface="Arial"/>
              </a:rPr>
              <a:t>www.strategicbusinessinsights.com/cfd</a:t>
            </a:r>
            <a:endParaRPr lang="en-US" sz="14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4724400" y="3985121"/>
            <a:ext cx="3697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457200"/>
            <a:r>
              <a:rPr lang="en-US" sz="1400" dirty="0" smtClean="0">
                <a:solidFill>
                  <a:srgbClr val="595959"/>
                </a:solidFill>
                <a:latin typeface="Helvetica" pitchFamily="1" charset="0"/>
                <a:cs typeface="Helvetica" pitchFamily="1" charset="0"/>
              </a:rPr>
              <a:t>May 2017</a:t>
            </a:r>
            <a:endParaRPr lang="en-US" sz="1400" dirty="0">
              <a:solidFill>
                <a:srgbClr val="595959"/>
              </a:solidFill>
              <a:latin typeface="Helvetica" pitchFamily="1" charset="0"/>
              <a:cs typeface="Helvetica" pitchFamily="1" charset="0"/>
            </a:endParaRPr>
          </a:p>
        </p:txBody>
      </p:sp>
      <p:sp>
        <p:nvSpPr>
          <p:cNvPr id="8203" name="Text Box 6"/>
          <p:cNvSpPr txBox="1">
            <a:spLocks noChangeArrowheads="1"/>
          </p:cNvSpPr>
          <p:nvPr/>
        </p:nvSpPr>
        <p:spPr bwMode="auto">
          <a:xfrm>
            <a:off x="685800" y="3246809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457200"/>
            <a:r>
              <a:rPr lang="en-US" sz="2400" b="1" dirty="0" smtClean="0">
                <a:solidFill>
                  <a:srgbClr val="800000"/>
                </a:solidFill>
                <a:latin typeface="Helvetica" pitchFamily="1" charset="0"/>
                <a:cs typeface="Helvetica" pitchFamily="1" charset="0"/>
              </a:rPr>
              <a:t>Standard </a:t>
            </a:r>
            <a:r>
              <a:rPr lang="en-US" sz="2400" b="1" dirty="0">
                <a:solidFill>
                  <a:srgbClr val="800000"/>
                </a:solidFill>
                <a:latin typeface="Helvetica" pitchFamily="1" charset="0"/>
                <a:cs typeface="Helvetica" pitchFamily="1" charset="0"/>
              </a:rPr>
              <a:t>Graphic Analysis </a:t>
            </a:r>
            <a:r>
              <a:rPr lang="en-US" sz="2400" b="1" dirty="0" smtClean="0">
                <a:solidFill>
                  <a:srgbClr val="800000"/>
                </a:solidFill>
                <a:latin typeface="Helvetica" pitchFamily="1" charset="0"/>
                <a:cs typeface="Helvetica" pitchFamily="1" charset="0"/>
              </a:rPr>
              <a:t>(SGA</a:t>
            </a:r>
            <a:r>
              <a:rPr lang="en-US" sz="2400" b="1" dirty="0">
                <a:solidFill>
                  <a:srgbClr val="800000"/>
                </a:solidFill>
                <a:latin typeface="Helvetica" pitchFamily="1" charset="0"/>
                <a:cs typeface="Helvetica" pitchFamily="1" charset="0"/>
              </a:rPr>
              <a:t>) </a:t>
            </a:r>
          </a:p>
          <a:p>
            <a:pPr algn="r" defTabSz="457200"/>
            <a:r>
              <a:rPr lang="en-US" sz="2400" b="1" dirty="0" smtClean="0">
                <a:solidFill>
                  <a:srgbClr val="800000"/>
                </a:solidFill>
                <a:latin typeface="Helvetica" pitchFamily="1" charset="0"/>
                <a:cs typeface="Helvetica" pitchFamily="1" charset="0"/>
              </a:rPr>
              <a:t>Generational Cohorts</a:t>
            </a:r>
            <a:endParaRPr lang="en-US" sz="2400" b="1" dirty="0">
              <a:solidFill>
                <a:srgbClr val="800000"/>
              </a:solidFill>
              <a:latin typeface="Helvetica" pitchFamily="1" charset="0"/>
              <a:cs typeface="Helvetica" pitchFamily="1" charset="0"/>
            </a:endParaRPr>
          </a:p>
        </p:txBody>
      </p:sp>
      <p:sp>
        <p:nvSpPr>
          <p:cNvPr id="8204" name="Rectangle 13"/>
          <p:cNvSpPr>
            <a:spLocks noChangeArrowheads="1"/>
          </p:cNvSpPr>
          <p:nvPr/>
        </p:nvSpPr>
        <p:spPr bwMode="auto">
          <a:xfrm>
            <a:off x="0" y="6248400"/>
            <a:ext cx="3200400" cy="609600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en-US" dirty="0"/>
          </a:p>
        </p:txBody>
      </p:sp>
      <p:pic>
        <p:nvPicPr>
          <p:cNvPr id="8205" name="Picture 14" descr="CFDlogo-0411b.jp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029200"/>
            <a:ext cx="9144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CA" smtClean="0"/>
          </a:p>
          <a:p>
            <a:pPr>
              <a:defRPr/>
            </a:pPr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 rot="20040814">
            <a:off x="936309" y="4231070"/>
            <a:ext cx="48606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bg1">
                    <a:lumMod val="75000"/>
                  </a:schemeClr>
                </a:solidFill>
                <a:latin typeface="Verdana"/>
                <a:cs typeface="Verdana"/>
              </a:rPr>
              <a:t>SAMPLE</a:t>
            </a:r>
            <a:endParaRPr lang="en-US" sz="8800" dirty="0">
              <a:solidFill>
                <a:schemeClr val="bg1">
                  <a:lumMod val="75000"/>
                </a:schemeClr>
              </a:solidFill>
              <a:latin typeface="Verdana"/>
              <a:cs typeface="Verdana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983084" y="1028078"/>
            <a:ext cx="3625281" cy="2302682"/>
            <a:chOff x="4983084" y="592285"/>
            <a:chExt cx="3625281" cy="2302682"/>
          </a:xfrm>
        </p:grpSpPr>
        <p:pic>
          <p:nvPicPr>
            <p:cNvPr id="22" name="Picture 21" descr="CreditRating-184966403sm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3084" y="890920"/>
              <a:ext cx="846310" cy="1269465"/>
            </a:xfrm>
            <a:prstGeom prst="rect">
              <a:avLst/>
            </a:prstGeom>
          </p:spPr>
        </p:pic>
        <p:pic>
          <p:nvPicPr>
            <p:cNvPr id="23" name="Picture 22" descr="umbrella-514842136sm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3750" y="592285"/>
              <a:ext cx="1028258" cy="1028258"/>
            </a:xfrm>
            <a:prstGeom prst="rect">
              <a:avLst/>
            </a:prstGeom>
          </p:spPr>
        </p:pic>
        <p:pic>
          <p:nvPicPr>
            <p:cNvPr id="24" name="Picture 23" descr="BuyNowKeybd-454258235sm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2799" y="1829457"/>
              <a:ext cx="996015" cy="662748"/>
            </a:xfrm>
            <a:prstGeom prst="rect">
              <a:avLst/>
            </a:prstGeom>
          </p:spPr>
        </p:pic>
        <p:pic>
          <p:nvPicPr>
            <p:cNvPr id="25" name="Picture 24" descr="busnzpeople-614232188sm2.jp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7849" y="1667464"/>
              <a:ext cx="1477138" cy="1017584"/>
            </a:xfrm>
            <a:prstGeom prst="rect">
              <a:avLst/>
            </a:prstGeom>
          </p:spPr>
        </p:pic>
        <p:pic>
          <p:nvPicPr>
            <p:cNvPr id="26" name="Picture 25" descr="MtRushmore-465128326sm.jp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6502" y="665987"/>
              <a:ext cx="1512507" cy="1008338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6954020" y="1632529"/>
              <a:ext cx="1447575" cy="24622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"/>
                  <a:cs typeface="Arial"/>
                </a:rPr>
                <a:t>ASSETS</a:t>
              </a:r>
              <a:endParaRPr lang="en-US" sz="1000" b="1" dirty="0">
                <a:latin typeface="Arial"/>
                <a:cs typeface="Arial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20416" y="2648746"/>
              <a:ext cx="178794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latin typeface="Arial"/>
                  <a:cs typeface="Arial"/>
                </a:rPr>
                <a:t>INFORMATION &amp; ADVICE</a:t>
              </a:r>
              <a:endParaRPr lang="en-US" sz="1000" b="1" dirty="0">
                <a:latin typeface="Arial"/>
                <a:cs typeface="Arial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85527" y="2456358"/>
              <a:ext cx="1228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latin typeface="Arial"/>
                  <a:cs typeface="Arial"/>
                </a:rPr>
                <a:t>TRANSACTIONS</a:t>
              </a:r>
              <a:endParaRPr lang="en-US" sz="1000" b="1" dirty="0">
                <a:latin typeface="Arial"/>
                <a:cs typeface="Arial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39979" y="1595977"/>
              <a:ext cx="12280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latin typeface="Arial"/>
                  <a:cs typeface="Arial"/>
                </a:rPr>
                <a:t>PROTECTION</a:t>
              </a:r>
              <a:endParaRPr lang="en-US" sz="1000" b="1" dirty="0">
                <a:latin typeface="Arial"/>
                <a:cs typeface="Arial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83084" y="2119866"/>
              <a:ext cx="85689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"/>
                  <a:cs typeface="Arial"/>
                </a:rPr>
                <a:t>CREDIT</a:t>
              </a:r>
              <a:endParaRPr lang="en-US" sz="1000" b="1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732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6b8_SL.5a323cb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6b8_SL.5a323cb7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Incidences Of Owning Life Insurance 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6b8_SL.5a323cb7_IT.1c14292747c4_DPH.91e2c804_TH.ce9d78716259_DPS.1_TS.279"/>
          <p:cNvGraphicFramePr/>
          <p:nvPr/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Y.RX_PR.66b8_SL.5a323cb7_IT.78363ffaaa2d"/>
          <p:cNvSpPr>
            <a:spLocks noGrp="1"/>
          </p:cNvSpPr>
          <p:nvPr>
            <p:ph type="title"/>
          </p:nvPr>
        </p:nvSpPr>
        <p:spPr>
          <a:xfrm>
            <a:off x="323528" y="5805264"/>
            <a:ext cx="7992888" cy="684436"/>
          </a:xfrm>
        </p:spPr>
        <p:txBody>
          <a:bodyPr vert="horz" wrap="none" lIns="365760" tIns="118872" rIns="0" bIns="118872" rtlCol="0" anchor="b" anchorCtr="0">
            <a:noAutofit/>
          </a:bodyPr>
          <a:lstStyle/>
          <a:p>
            <a:pPr algn="l"/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Tables L-2, L-5:  Incidences 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f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types of life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insurance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Base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:  All U.S.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Households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Questionnaire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Pages L-1, Q.2; L-2, Qs.4a, Cols A,B, Q.5; L-3, Qs. 6a, 7a; L-4, Q.8a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6b8_SL.7d76e99a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6b8_SL.7d76e99a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Have Homeowner's Or Renter's Insurance 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6b8_SL.7d76e99a_IT.59736c68cd04_DPH.91e2c804_TH.20ea1209838c_DPS.1_TS.296"/>
          <p:cNvGraphicFramePr/>
          <p:nvPr/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Y.RX_PR.66b8_SL.7d76e99a_IT.4dd9c6a31e0e"/>
          <p:cNvSpPr>
            <a:spLocks noGrp="1"/>
          </p:cNvSpPr>
          <p:nvPr>
            <p:ph type="title"/>
          </p:nvPr>
        </p:nvSpPr>
        <p:spPr>
          <a:xfrm>
            <a:off x="323528" y="5805263"/>
            <a:ext cx="8280920" cy="682259"/>
          </a:xfrm>
        </p:spPr>
        <p:txBody>
          <a:bodyPr vert="horz" wrap="none" lIns="365760" tIns="118872" rIns="0" bIns="118872" rtlCol="0" anchor="b" anchorCtr="0">
            <a:noAutofit/>
          </a:bodyPr>
          <a:lstStyle/>
          <a:p>
            <a:pPr algn="l"/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Table G-3a : Incidence 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f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homeowner's or renter's insurance 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primary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residence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Base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:  All U.S.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Households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Questionnaire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Page G-1, Q.3a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6b8_SL.55e18c9a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6b8_SL.55e18c9a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Incidences Of Having Loans On Primary Home 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6b8_SL.55e18c9a_IT.6ef227640527_DPH.91e2c804_TH.d459148f924c_DPS.1_TS.362"/>
          <p:cNvGraphicFramePr/>
          <p:nvPr/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Y.RX_PR.66b8_SL.55e18c9a_IT.c1fe9d20e875"/>
          <p:cNvSpPr>
            <a:spLocks noGrp="1"/>
          </p:cNvSpPr>
          <p:nvPr>
            <p:ph type="title"/>
          </p:nvPr>
        </p:nvSpPr>
        <p:spPr>
          <a:xfrm>
            <a:off x="323528" y="5805264"/>
            <a:ext cx="7632848" cy="684436"/>
          </a:xfrm>
        </p:spPr>
        <p:txBody>
          <a:bodyPr vert="horz" wrap="none" lIns="365760" tIns="118872" rIns="0" bIns="118872" rtlCol="0" anchor="b" anchorCtr="0">
            <a:noAutofit/>
          </a:bodyPr>
          <a:lstStyle/>
          <a:p>
            <a:pPr algn="l"/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Table G-6a : Incidence 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f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loans 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primary residence 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–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 Summary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Base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:  Own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home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Questionnaire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Page G-2, Q.6a, Cols A,B,C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6b8_SL.7a04c2e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6b8_SL.7a04c2e9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Mean Debts On Primary Home ($000s)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6b8_SL.7a04c2e9_IT.3f940d3d910c_DPH.91e2c804_TH.8b8219bb4f37_DPS.1_TS.363"/>
          <p:cNvGraphicFramePr/>
          <p:nvPr/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Y.RX_PR.66b8_SL.7a04c2e9_IT.08ef023b2ecb"/>
          <p:cNvSpPr>
            <a:spLocks noGrp="1"/>
          </p:cNvSpPr>
          <p:nvPr>
            <p:ph type="title"/>
          </p:nvPr>
        </p:nvSpPr>
        <p:spPr>
          <a:xfrm>
            <a:off x="323528" y="5805264"/>
            <a:ext cx="7920880" cy="684436"/>
          </a:xfrm>
        </p:spPr>
        <p:txBody>
          <a:bodyPr vert="horz" wrap="none" lIns="365760" tIns="118872" rIns="0" bIns="118872" rtlCol="0" anchor="b" anchorCtr="0">
            <a:noAutofit/>
          </a:bodyPr>
          <a:lstStyle/>
          <a:p>
            <a:pPr algn="l"/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Table RE5, G-14A, G-14BC, G-14B_MVSA, G-14C_MVSA: Mean debts 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primary home ($000s, incl. 0) (missing value substitution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applied)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Base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For Total Debt: Own Home; Base for other loans: Have type 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f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loan 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primary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home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Questionnaire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Page G-4, Q.14, Cols A, B, C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6b8_SL.128219ac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6b8_SL.128219ac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Incidences Of Owning Retirement Accounts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6b8_SL.128219ac_IT.3b25cca2e9fb_DPH.91e2c804_TH.90c75778ae18_DPS.1_TS.384"/>
          <p:cNvGraphicFramePr/>
          <p:nvPr>
            <p:extLst>
              <p:ext uri="{D42A27DB-BD31-4B8C-83A1-F6EECF244321}">
                <p14:modId xmlns:p14="http://schemas.microsoft.com/office/powerpoint/2010/main" val="3069477170"/>
              </p:ext>
            </p:extLst>
          </p:nvPr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Y.RX_PR.66b8_SL.128219ac_IT.6fe376dfa61c"/>
          <p:cNvSpPr>
            <a:spLocks noGrp="1"/>
          </p:cNvSpPr>
          <p:nvPr>
            <p:ph type="title"/>
          </p:nvPr>
        </p:nvSpPr>
        <p:spPr>
          <a:xfrm>
            <a:off x="323528" y="5805264"/>
            <a:ext cx="7776864" cy="684436"/>
          </a:xfrm>
        </p:spPr>
        <p:txBody>
          <a:bodyPr vert="horz" wrap="none" lIns="365760" tIns="118872" rIns="0" bIns="118872" rtlCol="0" anchor="b" anchorCtr="0">
            <a:noAutofit/>
          </a:bodyPr>
          <a:lstStyle/>
          <a:p>
            <a:pPr algn="l"/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Table F-4 : Ownership 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f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retirement products (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Summary)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Base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:  All U.S.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Households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Questionnaire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Section F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6b8_SL.a9d5669b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6b8_SL.a9d5669b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724476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Mean Amounts Held In Retirement Accounts ($000s)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6b8_SL.a9d5669b_IT.5a97a4c843e1_DPH.91e2c804_TH.9a5468900ad6_DPS.1_TS.385"/>
          <p:cNvGraphicFramePr/>
          <p:nvPr/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Y.RX_PR.66b8_SL.a9d5669b_IT.31ac3e073aa7"/>
          <p:cNvSpPr>
            <a:spLocks noGrp="1"/>
          </p:cNvSpPr>
          <p:nvPr>
            <p:ph type="title"/>
          </p:nvPr>
        </p:nvSpPr>
        <p:spPr>
          <a:xfrm>
            <a:off x="323528" y="5805264"/>
            <a:ext cx="7560840" cy="684436"/>
          </a:xfrm>
        </p:spPr>
        <p:txBody>
          <a:bodyPr vert="horz" wrap="none" lIns="365760" tIns="118872" rIns="0" bIns="118872" rtlCol="0" anchor="b" anchorCtr="0">
            <a:noAutofit/>
          </a:bodyPr>
          <a:lstStyle/>
          <a:p>
            <a:pPr algn="l"/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Tables F-BAL, F-4g, F-6g, F-ANNBAL, F-5: Mean amounts held In retirement accounts (pension not included) ($000s) 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missing value substitution applied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)|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Base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:  Own Type 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f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Retirement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Account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Questionnaire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Pages F-3, Q. 4g, F-4 Q.5; F-5, Q.6g; F-7/8, Qs. 9d, 10d, 11d, 12d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6b8_SL.dcb24c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6b8_SL.dcb24c47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Incidences Of Making Various Financial </a:t>
            </a:r>
            <a:r>
              <a:rPr lang="en-CA" dirty="0" smtClean="0">
                <a:cs typeface="Arial"/>
              </a:rPr>
              <a:t>Transactions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6b8_SL.dcb24c47_IT.40664049cddc_DPH.91e2c804_TH.d72f93172e39_DPS.1_TS.431"/>
          <p:cNvGraphicFramePr/>
          <p:nvPr>
            <p:extLst>
              <p:ext uri="{D42A27DB-BD31-4B8C-83A1-F6EECF244321}">
                <p14:modId xmlns:p14="http://schemas.microsoft.com/office/powerpoint/2010/main" val="293861384"/>
              </p:ext>
            </p:extLst>
          </p:nvPr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Y.RX_PR.66b8_SL.dcb24c47_IT.113ea0c7696f"/>
          <p:cNvSpPr>
            <a:spLocks noGrp="1"/>
          </p:cNvSpPr>
          <p:nvPr>
            <p:ph type="title"/>
          </p:nvPr>
        </p:nvSpPr>
        <p:spPr>
          <a:xfrm>
            <a:off x="323528" y="5805264"/>
            <a:ext cx="7992888" cy="684436"/>
          </a:xfrm>
        </p:spPr>
        <p:txBody>
          <a:bodyPr vert="horz" wrap="none" lIns="365760" tIns="118872" rIns="0" bIns="118872" rtlCol="0" anchor="b" anchorCtr="0">
            <a:noAutofit/>
          </a:bodyPr>
          <a:lstStyle/>
          <a:p>
            <a:pPr algn="l"/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Table TRNS: Incidence 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f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types of financial transactions (excluding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cash)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Base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:  All U.S.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Households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Balance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Sheet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6b8_SL.02eae34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6b8_SL.02eae34e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Household's Financial Strategy 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6b8_SL.02eae34e_IT.9a166bdf239e_DPH.91e2c804_TH.cea51dd56544_DPS.1_TS.623"/>
          <p:cNvGraphicFramePr/>
          <p:nvPr/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Y.RX_PR.66b8_SL.02eae34e_IT.cb529ed4d935"/>
          <p:cNvSpPr>
            <a:spLocks noGrp="1"/>
          </p:cNvSpPr>
          <p:nvPr>
            <p:ph type="title"/>
          </p:nvPr>
        </p:nvSpPr>
        <p:spPr>
          <a:xfrm>
            <a:off x="323528" y="5805264"/>
            <a:ext cx="7920880" cy="722536"/>
          </a:xfrm>
        </p:spPr>
        <p:txBody>
          <a:bodyPr vert="horz" wrap="none" lIns="365760" tIns="118872" rIns="0" bIns="118872" rtlCol="0" anchor="b" anchorCtr="0">
            <a:noAutofit/>
          </a:bodyPr>
          <a:lstStyle/>
          <a:p>
            <a:pPr algn="l"/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Table N-1 : Household's financial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strategy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Base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:  All U.S.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Households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Questionnaire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Page N-1, Q.1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6b8_SL.689594f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6b8_SL.689594f5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Household's Financial Confidence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6b8_SL.689594f5_IT.db5daedf5e72_DPH.91e2c804_TH.6be538d33c8c_DPS.1_TS.624"/>
          <p:cNvGraphicFramePr/>
          <p:nvPr/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Y.RX_PR.66b8_SL.689594f5_IT.3bf1ff98673d"/>
          <p:cNvSpPr>
            <a:spLocks noGrp="1"/>
          </p:cNvSpPr>
          <p:nvPr>
            <p:ph type="title"/>
          </p:nvPr>
        </p:nvSpPr>
        <p:spPr>
          <a:xfrm>
            <a:off x="323528" y="5805264"/>
            <a:ext cx="8064896" cy="684436"/>
          </a:xfrm>
        </p:spPr>
        <p:txBody>
          <a:bodyPr vert="horz" wrap="none" lIns="365760" tIns="118872" rIns="0" bIns="118872" rtlCol="0" anchor="b" anchorCtr="0">
            <a:noAutofit/>
          </a:bodyPr>
          <a:lstStyle/>
          <a:p>
            <a:pPr algn="l"/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Table N-2 : Household's financial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confidence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Base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:  All U.S.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Households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Questionnaire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Page N-1, Q.2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6b8_SL.02fd02cc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6b8_SL.02fd02cc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How Household Would Use Unexpected $25,000 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6b8_SL.02fd02cc_IT.fc6d2af341ae_DPH.91e2c804_TH.5d567c86acca_DPS.1_TS.638"/>
          <p:cNvGraphicFramePr/>
          <p:nvPr/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Y.RX_PR.66b8_SL.02fd02cc_IT.7f01c3f5993e"/>
          <p:cNvSpPr>
            <a:spLocks noGrp="1"/>
          </p:cNvSpPr>
          <p:nvPr>
            <p:ph type="title"/>
          </p:nvPr>
        </p:nvSpPr>
        <p:spPr>
          <a:xfrm>
            <a:off x="323528" y="5805264"/>
            <a:ext cx="7920880" cy="684436"/>
          </a:xfrm>
        </p:spPr>
        <p:txBody>
          <a:bodyPr vert="horz" wrap="none" lIns="365760" tIns="118872" rIns="0" bIns="118872" rtlCol="0" anchor="b" anchorCtr="0">
            <a:noAutofit/>
          </a:bodyPr>
          <a:lstStyle/>
          <a:p>
            <a:pPr algn="l"/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Table B-1a : Uses 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or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unexpected $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25,000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Base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:  All U.S.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Households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Questionnaire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Page B-1, Q.1a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1066800" y="1490237"/>
            <a:ext cx="7391400" cy="431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Custom Segment Definitions…………………………………………………….	4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Demographics……………………………………………………………………..	7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Accounts……………………………………………………………………………	22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Balance Sheets……………………………………………………………………	44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Cards……………………………………………………………………………….	59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Consumer Credit………………………………………………………………….	93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Direct Marketing…………………………………………………………………..	110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Health Insurance………………………………………………………………….	153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Institutions…………………………………………………………………………	181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Internet Financial Services………………………………………………………	213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Investments……………………………………………………………………….	235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Life Events………………………………………………………………………...	266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Life Insurance…………………………………………………………………….	279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Property and Casualty Insurance………………………………………………	296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Planning and Advice……………………………………………………………..	313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Real Estate and Debt……………………………………………………………	356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endParaRPr lang="en-US" sz="1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7143750" algn="r"/>
              </a:tabLst>
            </a:pPr>
            <a:endParaRPr lang="en-US" sz="1400" b="0" dirty="0">
              <a:latin typeface="Times New Roman" pitchFamily="1" charset="0"/>
            </a:endParaRPr>
          </a:p>
        </p:txBody>
      </p:sp>
      <p:sp>
        <p:nvSpPr>
          <p:cNvPr id="921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23781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5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990000"/>
                </a:solidFill>
              </a:rPr>
              <a:t>For More Information</a:t>
            </a:r>
          </a:p>
        </p:txBody>
      </p:sp>
      <p:sp>
        <p:nvSpPr>
          <p:cNvPr id="66564" name="TextBox 1"/>
          <p:cNvSpPr txBox="1">
            <a:spLocks noChangeArrowheads="1"/>
          </p:cNvSpPr>
          <p:nvPr/>
        </p:nvSpPr>
        <p:spPr bwMode="auto">
          <a:xfrm>
            <a:off x="1066800" y="1447800"/>
            <a:ext cx="80772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50" indent="-6350">
              <a:spcBef>
                <a:spcPts val="3838"/>
              </a:spcBef>
            </a:pPr>
            <a:r>
              <a:rPr lang="en-US" dirty="0">
                <a:solidFill>
                  <a:srgbClr val="800000"/>
                </a:solidFill>
                <a:cs typeface="Arial" pitchFamily="34" charset="0"/>
              </a:rPr>
              <a:t>Consumer Financial Decisions:</a:t>
            </a:r>
          </a:p>
          <a:p>
            <a:pPr marL="6350" indent="-6350" defTabSz="1317625">
              <a:spcBef>
                <a:spcPct val="50000"/>
              </a:spcBef>
              <a:tabLst>
                <a:tab pos="1828800" algn="l"/>
                <a:tab pos="3940175" algn="l"/>
              </a:tabLst>
            </a:pPr>
            <a:r>
              <a:rPr lang="en-US" sz="1400" dirty="0">
                <a:cs typeface="Arial" pitchFamily="34" charset="0"/>
              </a:rPr>
              <a:t>Larry Cohen 	</a:t>
            </a:r>
            <a:r>
              <a:rPr lang="en-US" sz="1400" dirty="0" smtClean="0">
                <a:cs typeface="Arial" pitchFamily="34" charset="0"/>
                <a:hlinkClick r:id="rId2"/>
              </a:rPr>
              <a:t>lcohen@sbi-i.com</a:t>
            </a:r>
            <a:r>
              <a:rPr lang="en-US" sz="1400" dirty="0" smtClean="0">
                <a:cs typeface="Arial" pitchFamily="34" charset="0"/>
              </a:rPr>
              <a:t>	+</a:t>
            </a:r>
            <a:r>
              <a:rPr lang="en-US" sz="1400" dirty="0">
                <a:cs typeface="Arial" pitchFamily="34" charset="0"/>
              </a:rPr>
              <a:t>1 609 378 5044</a:t>
            </a:r>
          </a:p>
          <a:p>
            <a:pPr marL="6350" indent="-6350" defTabSz="1317625">
              <a:spcBef>
                <a:spcPct val="50000"/>
              </a:spcBef>
              <a:tabLst>
                <a:tab pos="1828800" algn="l"/>
                <a:tab pos="3940175" algn="l"/>
              </a:tabLst>
            </a:pPr>
            <a:r>
              <a:rPr lang="en-US" sz="1400" dirty="0" smtClean="0">
                <a:cs typeface="Arial" pitchFamily="34" charset="0"/>
              </a:rPr>
              <a:t>Kathi Barringer	</a:t>
            </a:r>
            <a:r>
              <a:rPr lang="en-US" sz="1400" dirty="0" smtClean="0">
                <a:cs typeface="Arial" pitchFamily="34" charset="0"/>
                <a:hlinkClick r:id="rId3"/>
              </a:rPr>
              <a:t>kbarringer@sbi-i.com</a:t>
            </a:r>
            <a:r>
              <a:rPr lang="en-US" sz="1400" dirty="0" smtClean="0">
                <a:cs typeface="Arial" pitchFamily="34" charset="0"/>
              </a:rPr>
              <a:t>	+1 609 378 5041</a:t>
            </a:r>
          </a:p>
          <a:p>
            <a:pPr marL="6350" indent="-6350" defTabSz="1317625">
              <a:spcBef>
                <a:spcPct val="50000"/>
              </a:spcBef>
              <a:tabLst>
                <a:tab pos="1828800" algn="l"/>
                <a:tab pos="3940175" algn="l"/>
              </a:tabLst>
            </a:pPr>
            <a:r>
              <a:rPr lang="en-US" sz="1400" dirty="0" smtClean="0">
                <a:cs typeface="Arial" pitchFamily="34" charset="0"/>
              </a:rPr>
              <a:t>Kathryn </a:t>
            </a:r>
            <a:r>
              <a:rPr lang="en-US" sz="1400" dirty="0">
                <a:cs typeface="Arial" pitchFamily="34" charset="0"/>
              </a:rPr>
              <a:t>Spring	</a:t>
            </a:r>
            <a:r>
              <a:rPr lang="en-US" sz="1400" dirty="0" smtClean="0">
                <a:cs typeface="Arial" pitchFamily="34" charset="0"/>
                <a:hlinkClick r:id="rId4"/>
              </a:rPr>
              <a:t>kspring@sbi-i.com</a:t>
            </a:r>
            <a:r>
              <a:rPr lang="en-US" sz="1400" dirty="0" smtClean="0">
                <a:cs typeface="Arial" pitchFamily="34" charset="0"/>
              </a:rPr>
              <a:t>	+1 </a:t>
            </a:r>
            <a:r>
              <a:rPr lang="en-US" sz="1400" dirty="0">
                <a:cs typeface="Arial" pitchFamily="34" charset="0"/>
              </a:rPr>
              <a:t>804 272 </a:t>
            </a:r>
            <a:r>
              <a:rPr lang="en-US" sz="1400" dirty="0" smtClean="0">
                <a:cs typeface="Arial" pitchFamily="34" charset="0"/>
              </a:rPr>
              <a:t>0270</a:t>
            </a:r>
            <a:endParaRPr lang="en-US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713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Box 12"/>
          <p:cNvSpPr txBox="1">
            <a:spLocks noChangeArrowheads="1"/>
          </p:cNvSpPr>
          <p:nvPr/>
        </p:nvSpPr>
        <p:spPr bwMode="auto">
          <a:xfrm>
            <a:off x="4876800" y="1511300"/>
            <a:ext cx="342900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800000"/>
                </a:solidFill>
                <a:cs typeface="Arial" pitchFamily="34" charset="0"/>
              </a:rPr>
              <a:t>England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Knollys House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17 Addiscombe Road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Croydon, Surrey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CRO 6SR, England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Telephone: +44 (0) 20 8686 5555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Fax: +44 (0) 20 8760 0635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dirty="0">
                <a:solidFill>
                  <a:srgbClr val="800000"/>
                </a:solidFill>
                <a:cs typeface="Arial" pitchFamily="34" charset="0"/>
              </a:rPr>
              <a:t>Japan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Parkside House 3F.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2, Ichibancho, Chiyoda-ku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Tokyo 102-0082, Japan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Telephone: +81 3 3222 6501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Fax: +81 3 3222 6508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</p:txBody>
      </p:sp>
      <p:sp>
        <p:nvSpPr>
          <p:cNvPr id="67588" name="TextBox 11"/>
          <p:cNvSpPr txBox="1">
            <a:spLocks noChangeArrowheads="1"/>
          </p:cNvSpPr>
          <p:nvPr/>
        </p:nvSpPr>
        <p:spPr bwMode="auto">
          <a:xfrm>
            <a:off x="1066800" y="1511300"/>
            <a:ext cx="43180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800000"/>
                </a:solidFill>
                <a:cs typeface="Arial" pitchFamily="34" charset="0"/>
              </a:rPr>
              <a:t>United States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Menlo Park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333 Ravenswood Avenue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Mail: 405 El Camino Real #120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Menlo Park, California 94025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Telephone: +1 650 859 4600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Fax: +1 650 859 4544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Princeton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P.O. Box 2410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Princeton, New Jersey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Telephone: +1 609 378 </a:t>
            </a:r>
            <a:r>
              <a:rPr lang="en-US" sz="1400" dirty="0" smtClean="0">
                <a:solidFill>
                  <a:srgbClr val="0D1E39"/>
                </a:solidFill>
                <a:cs typeface="Arial" pitchFamily="34" charset="0"/>
              </a:rPr>
              <a:t>5044</a:t>
            </a:r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Fax: +1 650 859 4544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www.strategicbusinessinsights.com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85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(continued)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066800" y="1396684"/>
            <a:ext cx="7543800" cy="433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Retirement………………………………………………………………………..	384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Social Media……………………………………………………………………..	420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Transactions……………………………………………………………………...	430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Vehicles and Credit…..………………………………………………...............	436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Attitudes………….……………………………………………………………….	450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General Attitudes………….……………………………………………………..	451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Institution Attitudes ………….…………………………………………………..	485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Trust in Institutions ………….…………………………………………………..	502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Investment Attitudes ………….…………………………………………………	511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Retirement Attitudes ………….…………………………………………………	540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Credit Attitudes ………….……………………………………………………….	557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Insurance Attitudes ………….…………………………………………………..	579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Health-Related Attitudes…………………………………………………..........	596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Planning and Advice Attitudes ………….………………………………………	604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Trust in Planners and Advisors ………….……………………………………..	623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Miscellaneous ………….………………………………………………………...	638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Appendices………………………………………………………………….........	661</a:t>
            </a:r>
          </a:p>
          <a:p>
            <a:pPr>
              <a:spcBef>
                <a:spcPct val="20000"/>
              </a:spcBef>
              <a:tabLst>
                <a:tab pos="7000875" algn="r"/>
              </a:tabLst>
            </a:pPr>
            <a:endParaRPr lang="en-US" sz="1400" b="0" dirty="0" smtClean="0"/>
          </a:p>
        </p:txBody>
      </p:sp>
    </p:spTree>
    <p:extLst>
      <p:ext uri="{BB962C8B-B14F-4D97-AF65-F5344CB8AC3E}">
        <p14:creationId xmlns:p14="http://schemas.microsoft.com/office/powerpoint/2010/main" val="268571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a2cab8d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Custom Segments: Generational Cohorts</a:t>
            </a:r>
            <a:endParaRPr lang="en-CA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57200" y="1676400"/>
            <a:ext cx="80772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/>
              <a:t>All U.S. Households </a:t>
            </a:r>
            <a:r>
              <a:rPr lang="en-US" sz="1400" dirty="0" smtClean="0"/>
              <a:t>(n=4,320; weighted projected population (wpp) = 136,390,000)</a:t>
            </a:r>
            <a:endParaRPr lang="en-US" sz="1400" dirty="0"/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 smtClean="0"/>
              <a:t>Millennials</a:t>
            </a:r>
            <a:r>
              <a:rPr lang="en-US" sz="1400" dirty="0" smtClean="0"/>
              <a:t>:  Primary </a:t>
            </a:r>
            <a:r>
              <a:rPr lang="en-US" sz="1400" dirty="0"/>
              <a:t>head* was born after </a:t>
            </a:r>
            <a:r>
              <a:rPr lang="en-US" sz="1400" dirty="0" smtClean="0"/>
              <a:t>1976 (n = 747; wpp=40,479,000)</a:t>
            </a:r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 smtClean="0"/>
              <a:t>Generation X </a:t>
            </a:r>
            <a:r>
              <a:rPr lang="en-US" sz="1400" dirty="0" smtClean="0"/>
              <a:t>: Primary head was born from 1963 to 1976 (n = 1,082; wpp = 33,144,000)</a:t>
            </a:r>
            <a:endParaRPr lang="en-US" sz="1400" dirty="0"/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/>
              <a:t>Younger </a:t>
            </a:r>
            <a:r>
              <a:rPr lang="en-US" sz="1400" b="1" dirty="0" smtClean="0"/>
              <a:t>Boomers </a:t>
            </a:r>
            <a:r>
              <a:rPr lang="en-US" sz="1400" dirty="0" smtClean="0"/>
              <a:t>: </a:t>
            </a:r>
            <a:r>
              <a:rPr lang="en-US" sz="1400" dirty="0"/>
              <a:t>Primary head was born </a:t>
            </a:r>
            <a:r>
              <a:rPr lang="en-US" sz="1400" dirty="0" smtClean="0"/>
              <a:t>from </a:t>
            </a:r>
            <a:r>
              <a:rPr lang="en-US" sz="1400" dirty="0"/>
              <a:t>1954 </a:t>
            </a:r>
            <a:r>
              <a:rPr lang="en-US" sz="1400" dirty="0" smtClean="0"/>
              <a:t>to </a:t>
            </a:r>
            <a:r>
              <a:rPr lang="en-US" sz="1400" dirty="0"/>
              <a:t>1962 (</a:t>
            </a:r>
            <a:r>
              <a:rPr lang="en-US" sz="1400" dirty="0" smtClean="0"/>
              <a:t>n = 968; wpp = 23,584,000)</a:t>
            </a:r>
            <a:endParaRPr lang="en-US" sz="1400" dirty="0"/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/>
              <a:t>Older </a:t>
            </a:r>
            <a:r>
              <a:rPr lang="en-US" sz="1400" b="1" dirty="0" smtClean="0"/>
              <a:t>Boomers </a:t>
            </a:r>
            <a:r>
              <a:rPr lang="en-US" sz="1400" dirty="0" smtClean="0"/>
              <a:t>: </a:t>
            </a:r>
            <a:r>
              <a:rPr lang="en-US" sz="1400" dirty="0"/>
              <a:t>Primary head was born </a:t>
            </a:r>
            <a:r>
              <a:rPr lang="en-US" sz="1400" dirty="0" smtClean="0"/>
              <a:t>from1946 to1953 </a:t>
            </a:r>
            <a:r>
              <a:rPr lang="en-US" sz="1400" dirty="0"/>
              <a:t>(</a:t>
            </a:r>
            <a:r>
              <a:rPr lang="en-US" sz="1400" dirty="0" smtClean="0"/>
              <a:t>n = 731; wpp = 17,412,000)</a:t>
            </a:r>
            <a:endParaRPr lang="en-US" sz="1400" dirty="0"/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 smtClean="0"/>
              <a:t>Silent/Greatest Generations </a:t>
            </a:r>
            <a:r>
              <a:rPr lang="en-US" sz="1400" dirty="0" smtClean="0"/>
              <a:t>: </a:t>
            </a:r>
            <a:r>
              <a:rPr lang="en-US" sz="1400" dirty="0"/>
              <a:t>Primary head was </a:t>
            </a:r>
            <a:r>
              <a:rPr lang="en-US" sz="1400" dirty="0" smtClean="0"/>
              <a:t>before 1945 </a:t>
            </a:r>
            <a:r>
              <a:rPr lang="en-US" sz="1400" dirty="0"/>
              <a:t>(</a:t>
            </a:r>
            <a:r>
              <a:rPr lang="en-US" sz="1400" dirty="0" smtClean="0"/>
              <a:t>n = 792; wpp = 21,772,000)</a:t>
            </a:r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endParaRPr lang="en-US" sz="1200" dirty="0"/>
          </a:p>
          <a:p>
            <a:pPr marL="463550" indent="-411163">
              <a:buFont typeface="Wingdings" pitchFamily="2" charset="2"/>
              <a:buNone/>
            </a:pPr>
            <a:endParaRPr lang="en-US" sz="1200" dirty="0"/>
          </a:p>
          <a:p>
            <a:pPr marL="463550" indent="-411163">
              <a:spcBef>
                <a:spcPct val="50000"/>
              </a:spcBef>
              <a:buFont typeface="Wingdings" pitchFamily="2" charset="2"/>
              <a:buNone/>
            </a:pPr>
            <a:endParaRPr lang="en-US" sz="1600" dirty="0"/>
          </a:p>
          <a:p>
            <a:pPr marL="463550" indent="-411163">
              <a:spcBef>
                <a:spcPct val="50000"/>
              </a:spcBef>
              <a:buFont typeface="Wingdings" pitchFamily="2" charset="2"/>
              <a:buNone/>
            </a:pPr>
            <a:r>
              <a:rPr lang="en-US" sz="1100" dirty="0" smtClean="0"/>
              <a:t>*Primary </a:t>
            </a:r>
            <a:r>
              <a:rPr lang="en-US" sz="1100" dirty="0"/>
              <a:t>head is the head of household making the largest contribution to household income</a:t>
            </a:r>
          </a:p>
        </p:txBody>
      </p:sp>
    </p:spTree>
    <p:extLst>
      <p:ext uri="{BB962C8B-B14F-4D97-AF65-F5344CB8AC3E}">
        <p14:creationId xmlns:p14="http://schemas.microsoft.com/office/powerpoint/2010/main" val="81722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6b8_SL.daf2aeaf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6b8_SL.daf2aeaf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652468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Highest Level Of Education Of Primary Head 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6b8_SL.daf2aeaf_IT.6f806ff4d875_DPH.91e2c804_TH.ca6b1c5a8eb2_DPS.1_TS.13"/>
          <p:cNvGraphicFramePr/>
          <p:nvPr/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Y.RX_PR.66b8_SL.daf2aeaf_IT.317fb55704a1"/>
          <p:cNvSpPr>
            <a:spLocks noGrp="1"/>
          </p:cNvSpPr>
          <p:nvPr>
            <p:ph type="title"/>
          </p:nvPr>
        </p:nvSpPr>
        <p:spPr>
          <a:xfrm>
            <a:off x="323528" y="5715000"/>
            <a:ext cx="8712968" cy="774700"/>
          </a:xfrm>
        </p:spPr>
        <p:txBody>
          <a:bodyPr vert="horz" wrap="none" lIns="365760" tIns="118872" rIns="0" bIns="118872" rtlCol="0" anchor="b" anchorCtr="0">
            <a:noAutofit/>
          </a:bodyPr>
          <a:lstStyle/>
          <a:p>
            <a:pPr algn="l"/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Table O-9: Highest Level 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f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Education 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f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Primary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Head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Base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:  All U.S.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Households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Questionnaire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Page O-3, Q.8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6b8_SL.a27dd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6b8_SL.a27dd139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Household Marital </a:t>
            </a:r>
            <a:r>
              <a:rPr lang="en-CA" dirty="0" smtClean="0">
                <a:cs typeface="Arial"/>
              </a:rPr>
              <a:t>Status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6b8_SL.a27dd139_IT.a74dac47fef3_DPH.91e2c804_TH.71b15ea2baff_DPS.1_TS.17"/>
          <p:cNvGraphicFramePr/>
          <p:nvPr/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Y.RX_PR.66b8_SL.a27dd139_IT.bc42a029ad6b"/>
          <p:cNvSpPr>
            <a:spLocks noGrp="1"/>
          </p:cNvSpPr>
          <p:nvPr>
            <p:ph type="title"/>
          </p:nvPr>
        </p:nvSpPr>
        <p:spPr>
          <a:xfrm>
            <a:off x="323528" y="5757788"/>
            <a:ext cx="8640960" cy="731912"/>
          </a:xfrm>
        </p:spPr>
        <p:txBody>
          <a:bodyPr vert="horz" wrap="none" lIns="365760" tIns="118872" rIns="0" bIns="118872" rtlCol="0" anchor="b" anchorCtr="0">
            <a:noAutofit/>
          </a:bodyPr>
          <a:lstStyle/>
          <a:p>
            <a:pPr algn="l"/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Table A-9: Household Marital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Status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Base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:  All U.S.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Households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Questionnaire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Page A-2, Q.9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6b8_SL.5ca3e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6b8_SL.5ca3e446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Online Banking 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6b8_SL.5ca3e446_IT.934c950e0c05_DPH.91e2c804_TH.3daf4c481ce7_DPS.1_TS.214"/>
          <p:cNvGraphicFramePr/>
          <p:nvPr>
            <p:extLst>
              <p:ext uri="{D42A27DB-BD31-4B8C-83A1-F6EECF244321}">
                <p14:modId xmlns:p14="http://schemas.microsoft.com/office/powerpoint/2010/main" val="2817449356"/>
              </p:ext>
            </p:extLst>
          </p:nvPr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Y.RX_PR.66b8_SL.5ca3e446_IT.7cf1a7f44763"/>
          <p:cNvSpPr>
            <a:spLocks noGrp="1"/>
          </p:cNvSpPr>
          <p:nvPr>
            <p:ph type="title"/>
          </p:nvPr>
        </p:nvSpPr>
        <p:spPr>
          <a:xfrm>
            <a:off x="323528" y="5805264"/>
            <a:ext cx="8208912" cy="685220"/>
          </a:xfrm>
        </p:spPr>
        <p:txBody>
          <a:bodyPr vert="horz" wrap="none" lIns="365760" tIns="118872" rIns="0" bIns="118872" rtlCol="0" anchor="b" anchorCtr="0">
            <a:noAutofit/>
          </a:bodyPr>
          <a:lstStyle/>
          <a:p>
            <a:pPr algn="l"/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Table B-11aA: Online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Banking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Base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:  Have access 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o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Internet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Questionnaire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Page B-5, Q.11a, Col A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6b8_SL.52689f7c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6b8_SL.52689f7c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Incidences Of Owning </a:t>
            </a:r>
            <a:r>
              <a:rPr lang="en-CA" dirty="0" smtClean="0">
                <a:cs typeface="Arial"/>
              </a:rPr>
              <a:t>Securities 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6b8_SL.52689f7c_IT.3544b8cb821a_DPH.91e2c804_TH.dbc2020f6848_DPS.1_TS.235"/>
          <p:cNvGraphicFramePr/>
          <p:nvPr>
            <p:extLst>
              <p:ext uri="{D42A27DB-BD31-4B8C-83A1-F6EECF244321}">
                <p14:modId xmlns:p14="http://schemas.microsoft.com/office/powerpoint/2010/main" val="3094280713"/>
              </p:ext>
            </p:extLst>
          </p:nvPr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Y.RX_PR.66b8_SL.52689f7c_IT.5a4ee656e2bd"/>
          <p:cNvSpPr>
            <a:spLocks noGrp="1"/>
          </p:cNvSpPr>
          <p:nvPr>
            <p:ph type="title"/>
          </p:nvPr>
        </p:nvSpPr>
        <p:spPr>
          <a:xfrm>
            <a:off x="323528" y="5805264"/>
            <a:ext cx="8064896" cy="684436"/>
          </a:xfrm>
        </p:spPr>
        <p:txBody>
          <a:bodyPr vert="horz" wrap="none" lIns="365760" tIns="118872" rIns="0" bIns="118872" rtlCol="0" anchor="b" anchorCtr="0">
            <a:noAutofit/>
          </a:bodyPr>
          <a:lstStyle/>
          <a:p>
            <a:pPr algn="l"/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Table E-17A : Ownership 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f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securities 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–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 Summary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Base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:  All U.S.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Households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Questionnaire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Pages E-5, Q.10a; E-10, Q.17, Col A; E-4, Q.8a, Col A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6b8_SL.166c4f3c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6b8_SL.166c4f3c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Mean Values Of Securities ($000s) 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6b8_SL.166c4f3c_IT.8d62315232ac_DPH.91e2c804_TH.d069e4a412ca_DPS.1_TS.238"/>
          <p:cNvGraphicFramePr/>
          <p:nvPr>
            <p:extLst>
              <p:ext uri="{D42A27DB-BD31-4B8C-83A1-F6EECF244321}">
                <p14:modId xmlns:p14="http://schemas.microsoft.com/office/powerpoint/2010/main" val="3435556259"/>
              </p:ext>
            </p:extLst>
          </p:nvPr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Y.RX_PR.66b8_SL.166c4f3c_IT.b55dcf3250a8"/>
          <p:cNvSpPr>
            <a:spLocks noGrp="1"/>
          </p:cNvSpPr>
          <p:nvPr>
            <p:ph type="title"/>
          </p:nvPr>
        </p:nvSpPr>
        <p:spPr>
          <a:xfrm>
            <a:off x="323528" y="5715000"/>
            <a:ext cx="8280920" cy="767080"/>
          </a:xfrm>
        </p:spPr>
        <p:txBody>
          <a:bodyPr vert="horz" wrap="none" lIns="365760" tIns="118872" rIns="0" bIns="118872" rtlCol="0" anchor="b" anchorCtr="0">
            <a:noAutofit/>
          </a:bodyPr>
          <a:lstStyle/>
          <a:p>
            <a:r>
              <a:rPr lang="en-CA" sz="900" dirty="0">
                <a:solidFill>
                  <a:srgbClr val="000000"/>
                </a:solidFill>
                <a:cs typeface="Arial"/>
              </a:rPr>
              <a:t>Tables E-17B_MEAN, E-17B_2, E-17B_3: Mean values of all securities, publicly-traded stock, non-traded stock, and closed-end funds ($000s, </a:t>
            </a:r>
            <a:r>
              <a:rPr lang="en-CA" sz="900" dirty="0" err="1">
                <a:solidFill>
                  <a:srgbClr val="000000"/>
                </a:solidFill>
                <a:cs typeface="Arial"/>
              </a:rPr>
              <a:t>excl</a:t>
            </a:r>
            <a:r>
              <a:rPr lang="en-CA" sz="900" dirty="0">
                <a:solidFill>
                  <a:srgbClr val="000000"/>
                </a:solidFill>
                <a:cs typeface="Arial"/>
              </a:rPr>
              <a:t> 0.) </a:t>
            </a:r>
            <a:r>
              <a:rPr lang="en-CA" sz="900" dirty="0" smtClean="0">
                <a:solidFill>
                  <a:srgbClr val="000000"/>
                </a:solidFill>
                <a:cs typeface="Arial"/>
              </a:rPr>
              <a:t/>
            </a:r>
            <a:br>
              <a:rPr lang="en-CA" sz="900" dirty="0" smtClean="0">
                <a:solidFill>
                  <a:srgbClr val="000000"/>
                </a:solidFill>
                <a:cs typeface="Arial"/>
              </a:rPr>
            </a:br>
            <a:r>
              <a:rPr lang="en-CA" sz="900" dirty="0" smtClean="0">
                <a:solidFill>
                  <a:srgbClr val="000000"/>
                </a:solidFill>
                <a:cs typeface="Arial"/>
              </a:rPr>
              <a:t>(**</a:t>
            </a:r>
            <a:r>
              <a:rPr lang="en-CA" sz="900" dirty="0">
                <a:solidFill>
                  <a:srgbClr val="000000"/>
                </a:solidFill>
                <a:cs typeface="Arial"/>
              </a:rPr>
              <a:t>missing value substitution applied</a:t>
            </a:r>
            <a:r>
              <a:rPr lang="en-CA" sz="900" dirty="0" smtClean="0">
                <a:solidFill>
                  <a:srgbClr val="000000"/>
                </a:solidFill>
                <a:cs typeface="Arial"/>
              </a:rPr>
              <a:t>)</a:t>
            </a:r>
            <a:br>
              <a:rPr lang="en-CA" sz="900" dirty="0" smtClean="0">
                <a:solidFill>
                  <a:srgbClr val="000000"/>
                </a:solidFill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Base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:  Own specific </a:t>
            </a: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security</a:t>
            </a:r>
            <a: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CA"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sz="900" b="1" i="0" u="none" dirty="0" smtClean="0">
                <a:solidFill>
                  <a:srgbClr val="000000"/>
                </a:solidFill>
                <a:latin typeface="Arial"/>
                <a:cs typeface="Arial"/>
              </a:rPr>
              <a:t>Questionnaire </a:t>
            </a:r>
            <a:r>
              <a:rPr sz="900" b="1" i="0" u="none" dirty="0">
                <a:solidFill>
                  <a:srgbClr val="000000"/>
                </a:solidFill>
                <a:latin typeface="Arial"/>
                <a:cs typeface="Arial"/>
              </a:rPr>
              <a:t>Page E-10, Q.17, Col B, Net Items 1-15 And Items 1-4</a:t>
            </a:r>
            <a:endParaRPr sz="900" b="1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GA shell">
  <a:themeElements>
    <a:clrScheme name="CGA 20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000"/>
      </a:accent1>
      <a:accent2>
        <a:srgbClr val="7030A0"/>
      </a:accent2>
      <a:accent3>
        <a:srgbClr val="FF0000"/>
      </a:accent3>
      <a:accent4>
        <a:srgbClr val="00B050"/>
      </a:accent4>
      <a:accent5>
        <a:srgbClr val="FFFF00"/>
      </a:accent5>
      <a:accent6>
        <a:srgbClr val="00B0F0"/>
      </a:accent6>
      <a:hlink>
        <a:srgbClr val="7F7F7F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000048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000048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GA she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A she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8">
        <a:dk1>
          <a:srgbClr val="000000"/>
        </a:dk1>
        <a:lt1>
          <a:srgbClr val="FFFFFF"/>
        </a:lt1>
        <a:dk2>
          <a:srgbClr val="66FFFF"/>
        </a:dk2>
        <a:lt2>
          <a:srgbClr val="FFFF00"/>
        </a:lt2>
        <a:accent1>
          <a:srgbClr val="00000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A she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8">
        <a:dk1>
          <a:srgbClr val="000000"/>
        </a:dk1>
        <a:lt1>
          <a:srgbClr val="FFFFFF"/>
        </a:lt1>
        <a:dk2>
          <a:srgbClr val="66FFFF"/>
        </a:dk2>
        <a:lt2>
          <a:srgbClr val="FFFF00"/>
        </a:lt2>
        <a:accent1>
          <a:srgbClr val="00000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9">
        <a:dk1>
          <a:srgbClr val="000000"/>
        </a:dk1>
        <a:lt1>
          <a:srgbClr val="FFFFFF"/>
        </a:lt1>
        <a:dk2>
          <a:srgbClr val="66FFFF"/>
        </a:dk2>
        <a:lt2>
          <a:srgbClr val="FFFF00"/>
        </a:lt2>
        <a:accent1>
          <a:srgbClr val="000000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B98A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Slide for template" id="{D1D0CDB9-0B15-4013-BC5E-5128CF26F93A}" vid="{8E167847-E67E-49A9-91C4-9BE2E37061F0}"/>
    </a:ext>
  </a:extLst>
</a:theme>
</file>

<file path=ppt/theme/theme2.xml><?xml version="1.0" encoding="utf-8"?>
<a:theme xmlns:a="http://schemas.openxmlformats.org/drawingml/2006/main" name="CGA shell">
  <a:themeElements>
    <a:clrScheme name="CGA 20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000"/>
      </a:accent1>
      <a:accent2>
        <a:srgbClr val="7030A0"/>
      </a:accent2>
      <a:accent3>
        <a:srgbClr val="FF0000"/>
      </a:accent3>
      <a:accent4>
        <a:srgbClr val="00B050"/>
      </a:accent4>
      <a:accent5>
        <a:srgbClr val="FFFF00"/>
      </a:accent5>
      <a:accent6>
        <a:srgbClr val="00B0F0"/>
      </a:accent6>
      <a:hlink>
        <a:srgbClr val="7F7F7F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000048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000048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GA she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A she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8">
        <a:dk1>
          <a:srgbClr val="000000"/>
        </a:dk1>
        <a:lt1>
          <a:srgbClr val="FFFFFF"/>
        </a:lt1>
        <a:dk2>
          <a:srgbClr val="66FFFF"/>
        </a:dk2>
        <a:lt2>
          <a:srgbClr val="FFFF00"/>
        </a:lt2>
        <a:accent1>
          <a:srgbClr val="00000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A she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8">
        <a:dk1>
          <a:srgbClr val="000000"/>
        </a:dk1>
        <a:lt1>
          <a:srgbClr val="FFFFFF"/>
        </a:lt1>
        <a:dk2>
          <a:srgbClr val="66FFFF"/>
        </a:dk2>
        <a:lt2>
          <a:srgbClr val="FFFF00"/>
        </a:lt2>
        <a:accent1>
          <a:srgbClr val="00000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9">
        <a:dk1>
          <a:srgbClr val="000000"/>
        </a:dk1>
        <a:lt1>
          <a:srgbClr val="FFFFFF"/>
        </a:lt1>
        <a:dk2>
          <a:srgbClr val="66FFFF"/>
        </a:dk2>
        <a:lt2>
          <a:srgbClr val="FFFF00"/>
        </a:lt2>
        <a:accent1>
          <a:srgbClr val="000000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B98A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Slide for template" id="{D1D0CDB9-0B15-4013-BC5E-5128CF26F93A}" vid="{3C6BBEF2-C599-416B-996B-5FEB52FD7A5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7_CGA shell 9">
    <a:dk1>
      <a:srgbClr val="000000"/>
    </a:dk1>
    <a:lt1>
      <a:srgbClr val="FFFFFF"/>
    </a:lt1>
    <a:dk2>
      <a:srgbClr val="66FFFF"/>
    </a:dk2>
    <a:lt2>
      <a:srgbClr val="FFFF00"/>
    </a:lt2>
    <a:accent1>
      <a:srgbClr val="000000"/>
    </a:accent1>
    <a:accent2>
      <a:srgbClr val="CC99FF"/>
    </a:accent2>
    <a:accent3>
      <a:srgbClr val="FFFFFF"/>
    </a:accent3>
    <a:accent4>
      <a:srgbClr val="000000"/>
    </a:accent4>
    <a:accent5>
      <a:srgbClr val="AAAAAA"/>
    </a:accent5>
    <a:accent6>
      <a:srgbClr val="B98AE7"/>
    </a:accent6>
    <a:hlink>
      <a:srgbClr val="FF0000"/>
    </a:hlink>
    <a:folHlink>
      <a:srgbClr val="009900"/>
    </a:folHlink>
  </a:clrScheme>
</a:themeOverride>
</file>

<file path=ppt/theme/themeOverride2.xml><?xml version="1.0" encoding="utf-8"?>
<a:themeOverride xmlns:a="http://schemas.openxmlformats.org/drawingml/2006/main">
  <a:clrScheme name="7_CGA shell 9">
    <a:dk1>
      <a:srgbClr val="000000"/>
    </a:dk1>
    <a:lt1>
      <a:srgbClr val="FFFFFF"/>
    </a:lt1>
    <a:dk2>
      <a:srgbClr val="66FFFF"/>
    </a:dk2>
    <a:lt2>
      <a:srgbClr val="FFFF00"/>
    </a:lt2>
    <a:accent1>
      <a:srgbClr val="000000"/>
    </a:accent1>
    <a:accent2>
      <a:srgbClr val="CC99FF"/>
    </a:accent2>
    <a:accent3>
      <a:srgbClr val="FFFFFF"/>
    </a:accent3>
    <a:accent4>
      <a:srgbClr val="000000"/>
    </a:accent4>
    <a:accent5>
      <a:srgbClr val="AAAAAA"/>
    </a:accent5>
    <a:accent6>
      <a:srgbClr val="B98AE7"/>
    </a:accent6>
    <a:hlink>
      <a:srgbClr val="FF0000"/>
    </a:hlink>
    <a:folHlink>
      <a:srgbClr val="00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6244</TotalTime>
  <Words>561</Words>
  <Application>Microsoft Office PowerPoint</Application>
  <PresentationFormat>On-screen Show (4:3)</PresentationFormat>
  <Paragraphs>127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1_CGA shell</vt:lpstr>
      <vt:lpstr>CGA shell</vt:lpstr>
      <vt:lpstr>PowerPoint Presentation</vt:lpstr>
      <vt:lpstr>Contents</vt:lpstr>
      <vt:lpstr>Contents (continued)</vt:lpstr>
      <vt:lpstr> Custom Segments: Generational Cohorts</vt:lpstr>
      <vt:lpstr>Highest Level Of Education Of Primary Head </vt:lpstr>
      <vt:lpstr>Household Marital Status</vt:lpstr>
      <vt:lpstr>Online Banking </vt:lpstr>
      <vt:lpstr>Incidences Of Owning Securities </vt:lpstr>
      <vt:lpstr>Mean Values Of Securities ($000s) </vt:lpstr>
      <vt:lpstr>Incidences Of Owning Life Insurance </vt:lpstr>
      <vt:lpstr>Have Homeowner's Or Renter's Insurance </vt:lpstr>
      <vt:lpstr>Incidences Of Having Loans On Primary Home </vt:lpstr>
      <vt:lpstr>Mean Debts On Primary Home ($000s)</vt:lpstr>
      <vt:lpstr>Incidences Of Owning Retirement Accounts</vt:lpstr>
      <vt:lpstr>Mean Amounts Held In Retirement Accounts ($000s)</vt:lpstr>
      <vt:lpstr>Incidences Of Making Various Financial Transactions</vt:lpstr>
      <vt:lpstr>Household's Financial Strategy </vt:lpstr>
      <vt:lpstr>Household's Financial Confidence</vt:lpstr>
      <vt:lpstr>How Household Would Use Unexpected $25,000 </vt:lpstr>
      <vt:lpstr>  For More Information</vt:lpstr>
      <vt:lpstr>PowerPoint Presentation</vt:lpstr>
    </vt:vector>
  </TitlesOfParts>
  <Company>Strategic Business Insights (SBI)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CFD | 2016-17 MacroMonitor Standard Graphic Analysis (SGA) Sample</dc:title>
  <dc:creator>Consumer Financial Decisions (CFD)</dc:creator>
  <cp:lastModifiedBy>user</cp:lastModifiedBy>
  <cp:revision>303</cp:revision>
  <dcterms:created xsi:type="dcterms:W3CDTF">2009-09-04T14:01:32Z</dcterms:created>
  <dcterms:modified xsi:type="dcterms:W3CDTF">2017-06-07T22:52:29Z</dcterms:modified>
</cp:coreProperties>
</file>