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915" r:id="rId2"/>
    <p:sldId id="910" r:id="rId3"/>
    <p:sldId id="911" r:id="rId4"/>
    <p:sldId id="913" r:id="rId5"/>
    <p:sldId id="268" r:id="rId6"/>
    <p:sldId id="272" r:id="rId7"/>
    <p:sldId id="678" r:id="rId8"/>
    <p:sldId id="466" r:id="rId9"/>
    <p:sldId id="487" r:id="rId10"/>
    <p:sldId id="490" r:id="rId11"/>
    <p:sldId id="530" r:id="rId12"/>
    <p:sldId id="547" r:id="rId13"/>
    <p:sldId id="612" r:id="rId14"/>
    <p:sldId id="613" r:id="rId15"/>
    <p:sldId id="635" r:id="rId16"/>
    <p:sldId id="636" r:id="rId17"/>
    <p:sldId id="868" r:id="rId18"/>
    <p:sldId id="869" r:id="rId19"/>
    <p:sldId id="885" r:id="rId20"/>
    <p:sldId id="944" r:id="rId21"/>
    <p:sldId id="94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FF0000"/>
    <a:srgbClr val="FFFF00"/>
    <a:srgbClr val="0066FF"/>
    <a:srgbClr val="66FFFF"/>
    <a:srgbClr val="009900"/>
    <a:srgbClr val="CC99FF"/>
    <a:srgbClr val="5959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8" autoAdjust="0"/>
    <p:restoredTop sz="94749" autoAdjust="0"/>
  </p:normalViewPr>
  <p:slideViewPr>
    <p:cSldViewPr>
      <p:cViewPr varScale="1">
        <p:scale>
          <a:sx n="79" d="100"/>
          <a:sy n="79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7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0.38600000000000106</c:v>
                </c:pt>
                <c:pt idx="1">
                  <c:v>0.29300000000000004</c:v>
                </c:pt>
                <c:pt idx="2">
                  <c:v>0.20500000000000002</c:v>
                </c:pt>
                <c:pt idx="3">
                  <c:v>0.11700000000000002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0.31300000000000106</c:v>
                </c:pt>
                <c:pt idx="1">
                  <c:v>0.27100000000000002</c:v>
                </c:pt>
                <c:pt idx="2">
                  <c:v>0.27400000000000002</c:v>
                </c:pt>
                <c:pt idx="3">
                  <c:v>0.14300000000000002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0.37500000000000105</c:v>
                </c:pt>
                <c:pt idx="1">
                  <c:v>0.28200000000000003</c:v>
                </c:pt>
                <c:pt idx="2">
                  <c:v>0.23100000000000001</c:v>
                </c:pt>
                <c:pt idx="3">
                  <c:v>0.11200000000000002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0.37800000000000106</c:v>
                </c:pt>
                <c:pt idx="1">
                  <c:v>0.32600000000000107</c:v>
                </c:pt>
                <c:pt idx="2">
                  <c:v>0.19400000000000003</c:v>
                </c:pt>
                <c:pt idx="3">
                  <c:v>0.10200000000000001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0.42200000000000004</c:v>
                </c:pt>
                <c:pt idx="1">
                  <c:v>0.31000000000000105</c:v>
                </c:pt>
                <c:pt idx="2">
                  <c:v>0.16100000000000003</c:v>
                </c:pt>
                <c:pt idx="3">
                  <c:v>0.10700000000000001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0.49400000000000005</c:v>
                </c:pt>
                <c:pt idx="1">
                  <c:v>0.29000000000000004</c:v>
                </c:pt>
                <c:pt idx="2">
                  <c:v>0.10300000000000001</c:v>
                </c:pt>
                <c:pt idx="3">
                  <c:v>0.11300000000000002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0.45400000000000001</c:v>
                </c:pt>
                <c:pt idx="1">
                  <c:v>0.31000000000000105</c:v>
                </c:pt>
                <c:pt idx="2">
                  <c:v>0.16000000000000003</c:v>
                </c:pt>
                <c:pt idx="3">
                  <c:v>7.6000000000000012E-2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95519488"/>
        <c:axId val="95521024"/>
      </c:barChart>
      <c:catAx>
        <c:axId val="9551948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5521024"/>
        <c:crosses val="autoZero"/>
        <c:auto val="1"/>
        <c:lblAlgn val="ctr"/>
        <c:lblOffset val="100"/>
        <c:tickMarkSkip val="1"/>
        <c:noMultiLvlLbl val="1"/>
      </c:catAx>
      <c:valAx>
        <c:axId val="95521024"/>
        <c:scaling>
          <c:orientation val="minMax"/>
          <c:max val="0.5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551948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95</c:v>
                </c:pt>
                <c:pt idx="1">
                  <c:v>146</c:v>
                </c:pt>
                <c:pt idx="2">
                  <c:v>49</c:v>
                </c:pt>
                <c:pt idx="3">
                  <c:v>76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129</c:v>
                </c:pt>
                <c:pt idx="1">
                  <c:v>156</c:v>
                </c:pt>
                <c:pt idx="2">
                  <c:v>37</c:v>
                </c:pt>
                <c:pt idx="3">
                  <c:v>56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139</c:v>
                </c:pt>
                <c:pt idx="1">
                  <c:v>163</c:v>
                </c:pt>
                <c:pt idx="2">
                  <c:v>75</c:v>
                </c:pt>
                <c:pt idx="3">
                  <c:v>129</c:v>
                </c:pt>
                <c:pt idx="4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91</c:v>
                </c:pt>
                <c:pt idx="1">
                  <c:v>128</c:v>
                </c:pt>
                <c:pt idx="2">
                  <c:v>41</c:v>
                </c:pt>
                <c:pt idx="3">
                  <c:v>53</c:v>
                </c:pt>
                <c:pt idx="4">
                  <c:v>32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67</c:v>
                </c:pt>
                <c:pt idx="1">
                  <c:v>132</c:v>
                </c:pt>
                <c:pt idx="2">
                  <c:v>37</c:v>
                </c:pt>
                <c:pt idx="3">
                  <c:v>39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44</c:v>
                </c:pt>
                <c:pt idx="1">
                  <c:v>120</c:v>
                </c:pt>
                <c:pt idx="2">
                  <c:v>39</c:v>
                </c:pt>
                <c:pt idx="3">
                  <c:v>66</c:v>
                </c:pt>
                <c:pt idx="4">
                  <c:v>30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21</c:v>
                </c:pt>
                <c:pt idx="1">
                  <c:v>154</c:v>
                </c:pt>
                <c:pt idx="2">
                  <c:v>23</c:v>
                </c:pt>
                <c:pt idx="3">
                  <c:v>45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axId val="108811776"/>
        <c:axId val="108813312"/>
      </c:barChart>
      <c:catAx>
        <c:axId val="10881177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813312"/>
        <c:crosses val="autoZero"/>
        <c:lblAlgn val="ctr"/>
        <c:lblOffset val="100"/>
        <c:tickMarkSkip val="1"/>
      </c:catAx>
      <c:valAx>
        <c:axId val="108813312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811776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0.65800000000000214</c:v>
                </c:pt>
                <c:pt idx="1">
                  <c:v>0.23900000000000002</c:v>
                </c:pt>
                <c:pt idx="2">
                  <c:v>0.39000000000000107</c:v>
                </c:pt>
                <c:pt idx="3">
                  <c:v>0.45300000000000001</c:v>
                </c:pt>
                <c:pt idx="4">
                  <c:v>0.14800000000000002</c:v>
                </c:pt>
                <c:pt idx="5">
                  <c:v>5.0000000000000114E-3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0.58199999999999996</c:v>
                </c:pt>
                <c:pt idx="1">
                  <c:v>9.2000000000000012E-2</c:v>
                </c:pt>
                <c:pt idx="2">
                  <c:v>0.26300000000000001</c:v>
                </c:pt>
                <c:pt idx="3">
                  <c:v>0.49200000000000005</c:v>
                </c:pt>
                <c:pt idx="4">
                  <c:v>8.9000000000000121E-2</c:v>
                </c:pt>
                <c:pt idx="5">
                  <c:v>4.0000000000000114E-3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0.69600000000000006</c:v>
                </c:pt>
                <c:pt idx="1">
                  <c:v>0.22500000000000001</c:v>
                </c:pt>
                <c:pt idx="2">
                  <c:v>0.35100000000000003</c:v>
                </c:pt>
                <c:pt idx="3">
                  <c:v>0.59699999999999998</c:v>
                </c:pt>
                <c:pt idx="4">
                  <c:v>0.12400000000000001</c:v>
                </c:pt>
                <c:pt idx="5">
                  <c:v>3.0000000000000105E-3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0.70000000000000107</c:v>
                </c:pt>
                <c:pt idx="1">
                  <c:v>0.33700000000000108</c:v>
                </c:pt>
                <c:pt idx="2">
                  <c:v>0.43400000000000105</c:v>
                </c:pt>
                <c:pt idx="3">
                  <c:v>0.54500000000000004</c:v>
                </c:pt>
                <c:pt idx="4">
                  <c:v>0.125</c:v>
                </c:pt>
                <c:pt idx="5">
                  <c:v>1.1000000000000003E-2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0.67100000000000315</c:v>
                </c:pt>
                <c:pt idx="1">
                  <c:v>0.34</c:v>
                </c:pt>
                <c:pt idx="2">
                  <c:v>0.47100000000000003</c:v>
                </c:pt>
                <c:pt idx="3">
                  <c:v>0.35700000000000004</c:v>
                </c:pt>
                <c:pt idx="4">
                  <c:v>0.21300000000000002</c:v>
                </c:pt>
                <c:pt idx="5">
                  <c:v>5.0000000000000114E-3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>
                  <c:v>0.64400000000000213</c:v>
                </c:pt>
                <c:pt idx="1">
                  <c:v>0.28400000000000003</c:v>
                </c:pt>
                <c:pt idx="2">
                  <c:v>0.51100000000000001</c:v>
                </c:pt>
                <c:pt idx="3">
                  <c:v>0.17600000000000002</c:v>
                </c:pt>
                <c:pt idx="4">
                  <c:v>0.25700000000000001</c:v>
                </c:pt>
                <c:pt idx="5">
                  <c:v>3.0000000000000105E-3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Sheet1!$H$2:$H$7</c:f>
              <c:numCache>
                <c:formatCode>0%</c:formatCode>
                <c:ptCount val="6"/>
                <c:pt idx="0">
                  <c:v>0.79200000000000004</c:v>
                </c:pt>
                <c:pt idx="1">
                  <c:v>0.37300000000000105</c:v>
                </c:pt>
                <c:pt idx="2">
                  <c:v>0.6140000000000021</c:v>
                </c:pt>
                <c:pt idx="3">
                  <c:v>0.10100000000000001</c:v>
                </c:pt>
                <c:pt idx="4">
                  <c:v>0.13800000000000001</c:v>
                </c:pt>
                <c:pt idx="5">
                  <c:v>4.0000000000000114E-3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13959296"/>
        <c:axId val="113960832"/>
      </c:barChart>
      <c:catAx>
        <c:axId val="11395929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3960832"/>
        <c:crosses val="autoZero"/>
        <c:auto val="1"/>
        <c:lblAlgn val="ctr"/>
        <c:lblOffset val="100"/>
        <c:tickMarkSkip val="1"/>
        <c:noMultiLvlLbl val="1"/>
      </c:catAx>
      <c:valAx>
        <c:axId val="113960832"/>
        <c:scaling>
          <c:orientation val="minMax"/>
          <c:max val="0.8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3959296"/>
        <c:crosses val="autoZero"/>
        <c:crossBetween val="between"/>
        <c:majorUnit val="0.1"/>
      </c:valAx>
    </c:plotArea>
    <c:legend>
      <c:legendPos val="b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211</c:v>
                </c:pt>
                <c:pt idx="1">
                  <c:v>158</c:v>
                </c:pt>
                <c:pt idx="2">
                  <c:v>118</c:v>
                </c:pt>
                <c:pt idx="3">
                  <c:v>117</c:v>
                </c:pt>
                <c:pt idx="4">
                  <c:v>160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51</c:v>
                </c:pt>
                <c:pt idx="1">
                  <c:v>34</c:v>
                </c:pt>
                <c:pt idx="2">
                  <c:v>37</c:v>
                </c:pt>
                <c:pt idx="3">
                  <c:v>28</c:v>
                </c:pt>
                <c:pt idx="4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143</c:v>
                </c:pt>
                <c:pt idx="1">
                  <c:v>92</c:v>
                </c:pt>
                <c:pt idx="2">
                  <c:v>97</c:v>
                </c:pt>
                <c:pt idx="3">
                  <c:v>58</c:v>
                </c:pt>
                <c:pt idx="4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314</c:v>
                </c:pt>
                <c:pt idx="1">
                  <c:v>193</c:v>
                </c:pt>
                <c:pt idx="2">
                  <c:v>198</c:v>
                </c:pt>
                <c:pt idx="3">
                  <c:v>122</c:v>
                </c:pt>
                <c:pt idx="4">
                  <c:v>300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312</c:v>
                </c:pt>
                <c:pt idx="1">
                  <c:v>207</c:v>
                </c:pt>
                <c:pt idx="2">
                  <c:v>180</c:v>
                </c:pt>
                <c:pt idx="3">
                  <c:v>152</c:v>
                </c:pt>
                <c:pt idx="4">
                  <c:v>135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360</c:v>
                </c:pt>
                <c:pt idx="1">
                  <c:v>271</c:v>
                </c:pt>
                <c:pt idx="2">
                  <c:v>198</c:v>
                </c:pt>
                <c:pt idx="3">
                  <c:v>182</c:v>
                </c:pt>
                <c:pt idx="4">
                  <c:v>24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168</c:v>
                </c:pt>
                <c:pt idx="1">
                  <c:v>94</c:v>
                </c:pt>
                <c:pt idx="2">
                  <c:v>268</c:v>
                </c:pt>
                <c:pt idx="3">
                  <c:v>159</c:v>
                </c:pt>
                <c:pt idx="4">
                  <c:v>815</c:v>
                </c:pt>
              </c:numCache>
            </c:numRef>
          </c:val>
        </c:ser>
        <c:dLbls>
          <c:showVal val="1"/>
        </c:dLbls>
        <c:axId val="114019328"/>
        <c:axId val="114033408"/>
      </c:barChart>
      <c:catAx>
        <c:axId val="11401932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033408"/>
        <c:crosses val="autoZero"/>
        <c:lblAlgn val="ctr"/>
        <c:lblOffset val="100"/>
        <c:tickMarkSkip val="1"/>
      </c:catAx>
      <c:valAx>
        <c:axId val="114033408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019328"/>
        <c:crosses val="autoZero"/>
        <c:crossBetween val="between"/>
      </c:valAx>
    </c:plotArea>
    <c:legend>
      <c:legendPos val="b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0.10400000000000001</c:v>
                </c:pt>
                <c:pt idx="1">
                  <c:v>0.35500000000000004</c:v>
                </c:pt>
                <c:pt idx="2">
                  <c:v>0.17700000000000002</c:v>
                </c:pt>
                <c:pt idx="3">
                  <c:v>0.36300000000000004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5.9000000000000205E-2</c:v>
                </c:pt>
                <c:pt idx="1">
                  <c:v>0.31600000000000106</c:v>
                </c:pt>
                <c:pt idx="2">
                  <c:v>0.22800000000000001</c:v>
                </c:pt>
                <c:pt idx="3">
                  <c:v>0.39800000000000108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6.2000000000000006E-2</c:v>
                </c:pt>
                <c:pt idx="1">
                  <c:v>0.32700000000000107</c:v>
                </c:pt>
                <c:pt idx="2">
                  <c:v>0.21800000000000003</c:v>
                </c:pt>
                <c:pt idx="3">
                  <c:v>0.39400000000000107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0.11700000000000001</c:v>
                </c:pt>
                <c:pt idx="1">
                  <c:v>0.37400000000000105</c:v>
                </c:pt>
                <c:pt idx="2">
                  <c:v>0.19800000000000001</c:v>
                </c:pt>
                <c:pt idx="3">
                  <c:v>0.31100000000000105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0.15400000000000003</c:v>
                </c:pt>
                <c:pt idx="1">
                  <c:v>0.38400000000000106</c:v>
                </c:pt>
                <c:pt idx="2">
                  <c:v>0.12100000000000001</c:v>
                </c:pt>
                <c:pt idx="3">
                  <c:v>0.34100000000000003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0.17200000000000001</c:v>
                </c:pt>
                <c:pt idx="1">
                  <c:v>0.40200000000000002</c:v>
                </c:pt>
                <c:pt idx="2">
                  <c:v>7.0000000000000007E-2</c:v>
                </c:pt>
                <c:pt idx="3">
                  <c:v>0.35600000000000004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0.22900000000000001</c:v>
                </c:pt>
                <c:pt idx="1">
                  <c:v>0.49500000000000005</c:v>
                </c:pt>
                <c:pt idx="2">
                  <c:v>4.300000000000001E-2</c:v>
                </c:pt>
                <c:pt idx="3">
                  <c:v>0.23300000000000001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14105344"/>
        <c:axId val="114119424"/>
      </c:barChart>
      <c:catAx>
        <c:axId val="11410534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119424"/>
        <c:crosses val="autoZero"/>
        <c:auto val="1"/>
        <c:lblAlgn val="ctr"/>
        <c:lblOffset val="100"/>
        <c:tickMarkSkip val="1"/>
        <c:noMultiLvlLbl val="1"/>
      </c:catAx>
      <c:valAx>
        <c:axId val="114119424"/>
        <c:scaling>
          <c:orientation val="minMax"/>
          <c:max val="0.5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105344"/>
        <c:crosses val="autoZero"/>
        <c:crossBetween val="between"/>
        <c:majorUnit val="0.1"/>
      </c:valAx>
    </c:plotArea>
    <c:legend>
      <c:legendPos val="b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0.10100000000000001</c:v>
                </c:pt>
                <c:pt idx="1">
                  <c:v>0.222</c:v>
                </c:pt>
                <c:pt idx="2">
                  <c:v>0.41800000000000004</c:v>
                </c:pt>
                <c:pt idx="3">
                  <c:v>0.13300000000000001</c:v>
                </c:pt>
                <c:pt idx="4">
                  <c:v>0.127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9.2000000000000012E-2</c:v>
                </c:pt>
                <c:pt idx="1">
                  <c:v>0.191</c:v>
                </c:pt>
                <c:pt idx="2">
                  <c:v>0.45800000000000002</c:v>
                </c:pt>
                <c:pt idx="3">
                  <c:v>0.12300000000000001</c:v>
                </c:pt>
                <c:pt idx="4">
                  <c:v>0.13600000000000001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8.2000000000000017E-2</c:v>
                </c:pt>
                <c:pt idx="1">
                  <c:v>0.18300000000000002</c:v>
                </c:pt>
                <c:pt idx="2">
                  <c:v>0.42000000000000004</c:v>
                </c:pt>
                <c:pt idx="3">
                  <c:v>0.16800000000000001</c:v>
                </c:pt>
                <c:pt idx="4">
                  <c:v>0.14600000000000002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9.0000000000000011E-2</c:v>
                </c:pt>
                <c:pt idx="1">
                  <c:v>0.23</c:v>
                </c:pt>
                <c:pt idx="2">
                  <c:v>0.39100000000000107</c:v>
                </c:pt>
                <c:pt idx="3">
                  <c:v>0.16</c:v>
                </c:pt>
                <c:pt idx="4">
                  <c:v>0.128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0.10600000000000001</c:v>
                </c:pt>
                <c:pt idx="1">
                  <c:v>0.25800000000000001</c:v>
                </c:pt>
                <c:pt idx="2">
                  <c:v>0.40100000000000002</c:v>
                </c:pt>
                <c:pt idx="3">
                  <c:v>0.11600000000000001</c:v>
                </c:pt>
                <c:pt idx="4">
                  <c:v>0.11800000000000001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0.14700000000000002</c:v>
                </c:pt>
                <c:pt idx="1">
                  <c:v>0.28100000000000003</c:v>
                </c:pt>
                <c:pt idx="2">
                  <c:v>0.39800000000000108</c:v>
                </c:pt>
                <c:pt idx="3">
                  <c:v>7.900000000000032E-2</c:v>
                </c:pt>
                <c:pt idx="4">
                  <c:v>9.5000000000000015E-2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0.16300000000000001</c:v>
                </c:pt>
                <c:pt idx="1">
                  <c:v>0.34300000000000003</c:v>
                </c:pt>
                <c:pt idx="2">
                  <c:v>0.39600000000000107</c:v>
                </c:pt>
                <c:pt idx="3">
                  <c:v>6.1000000000000006E-2</c:v>
                </c:pt>
                <c:pt idx="4">
                  <c:v>3.7000000000000005E-2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14315264"/>
        <c:axId val="114316800"/>
      </c:barChart>
      <c:catAx>
        <c:axId val="11431526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316800"/>
        <c:crosses val="autoZero"/>
        <c:auto val="1"/>
        <c:lblAlgn val="ctr"/>
        <c:lblOffset val="100"/>
        <c:tickMarkSkip val="1"/>
        <c:noMultiLvlLbl val="1"/>
      </c:catAx>
      <c:valAx>
        <c:axId val="114316800"/>
        <c:scaling>
          <c:orientation val="minMax"/>
          <c:max val="0.5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315264"/>
        <c:crosses val="autoZero"/>
        <c:crossBetween val="between"/>
        <c:majorUnit val="0.1"/>
      </c:valAx>
    </c:plotArea>
    <c:legend>
      <c:legendPos val="b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0.36600000000000005</c:v>
                </c:pt>
                <c:pt idx="1">
                  <c:v>0.57700000000000107</c:v>
                </c:pt>
                <c:pt idx="2">
                  <c:v>0.65300000000000213</c:v>
                </c:pt>
                <c:pt idx="3">
                  <c:v>0.14100000000000001</c:v>
                </c:pt>
                <c:pt idx="4">
                  <c:v>5.2000000000000005E-2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0.39800000000000108</c:v>
                </c:pt>
                <c:pt idx="1">
                  <c:v>0.67800000000000316</c:v>
                </c:pt>
                <c:pt idx="2">
                  <c:v>0.66800000000000315</c:v>
                </c:pt>
                <c:pt idx="3">
                  <c:v>0.11800000000000001</c:v>
                </c:pt>
                <c:pt idx="4">
                  <c:v>4.0000000000000008E-2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0.40300000000000002</c:v>
                </c:pt>
                <c:pt idx="1">
                  <c:v>0.66700000000000315</c:v>
                </c:pt>
                <c:pt idx="2">
                  <c:v>0.63700000000000212</c:v>
                </c:pt>
                <c:pt idx="3">
                  <c:v>0.111</c:v>
                </c:pt>
                <c:pt idx="4">
                  <c:v>4.6000000000000006E-2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0.36400000000000005</c:v>
                </c:pt>
                <c:pt idx="1">
                  <c:v>0.58099999999999996</c:v>
                </c:pt>
                <c:pt idx="2">
                  <c:v>0.62900000000000211</c:v>
                </c:pt>
                <c:pt idx="3">
                  <c:v>0.13900000000000001</c:v>
                </c:pt>
                <c:pt idx="4">
                  <c:v>7.1000000000000008E-2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0.32600000000000107</c:v>
                </c:pt>
                <c:pt idx="1">
                  <c:v>0.49100000000000005</c:v>
                </c:pt>
                <c:pt idx="2">
                  <c:v>0.65600000000000214</c:v>
                </c:pt>
                <c:pt idx="3">
                  <c:v>0.15400000000000003</c:v>
                </c:pt>
                <c:pt idx="4">
                  <c:v>5.9000000000000205E-2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0.31000000000000105</c:v>
                </c:pt>
                <c:pt idx="1">
                  <c:v>0.38400000000000106</c:v>
                </c:pt>
                <c:pt idx="2">
                  <c:v>0.67500000000000315</c:v>
                </c:pt>
                <c:pt idx="3">
                  <c:v>0.21500000000000002</c:v>
                </c:pt>
                <c:pt idx="4">
                  <c:v>4.9000000000000106E-2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0.21300000000000002</c:v>
                </c:pt>
                <c:pt idx="1">
                  <c:v>0.15400000000000003</c:v>
                </c:pt>
                <c:pt idx="2">
                  <c:v>0.69000000000000106</c:v>
                </c:pt>
                <c:pt idx="3">
                  <c:v>0.15900000000000103</c:v>
                </c:pt>
                <c:pt idx="4">
                  <c:v>6.8000000000000005E-2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14480256"/>
        <c:axId val="114481792"/>
      </c:barChart>
      <c:catAx>
        <c:axId val="114480256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481792"/>
        <c:crosses val="autoZero"/>
        <c:auto val="1"/>
        <c:lblAlgn val="ctr"/>
        <c:lblOffset val="100"/>
        <c:tickMarkSkip val="1"/>
        <c:noMultiLvlLbl val="1"/>
      </c:catAx>
      <c:valAx>
        <c:axId val="114481792"/>
        <c:scaling>
          <c:orientation val="minMax"/>
          <c:max val="0.70000000000000107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480256"/>
        <c:crosses val="autoZero"/>
        <c:crossBetween val="between"/>
        <c:majorUnit val="0.1"/>
      </c:valAx>
    </c:plotArea>
    <c:legend>
      <c:legendPos val="b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0.57000000000000006</c:v>
                </c:pt>
                <c:pt idx="1">
                  <c:v>0.191</c:v>
                </c:pt>
                <c:pt idx="2">
                  <c:v>0.15100000000000002</c:v>
                </c:pt>
                <c:pt idx="3">
                  <c:v>6.5000000000000002E-2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0.57500000000000107</c:v>
                </c:pt>
                <c:pt idx="1">
                  <c:v>0.32700000000000107</c:v>
                </c:pt>
                <c:pt idx="2">
                  <c:v>5.1000000000000004E-2</c:v>
                </c:pt>
                <c:pt idx="3">
                  <c:v>2.0000000000000005E-3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0.65400000000000214</c:v>
                </c:pt>
                <c:pt idx="1">
                  <c:v>0.18000000000000002</c:v>
                </c:pt>
                <c:pt idx="2">
                  <c:v>0.14300000000000002</c:v>
                </c:pt>
                <c:pt idx="3">
                  <c:v>1.0000000000000002E-2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0.57600000000000107</c:v>
                </c:pt>
                <c:pt idx="1">
                  <c:v>0.18100000000000002</c:v>
                </c:pt>
                <c:pt idx="2">
                  <c:v>0.19600000000000001</c:v>
                </c:pt>
                <c:pt idx="3">
                  <c:v>3.5000000000000003E-2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0.51500000000000001</c:v>
                </c:pt>
                <c:pt idx="1">
                  <c:v>0.14500000000000002</c:v>
                </c:pt>
                <c:pt idx="2">
                  <c:v>0.224</c:v>
                </c:pt>
                <c:pt idx="3">
                  <c:v>8.9000000000000121E-2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0.47700000000000004</c:v>
                </c:pt>
                <c:pt idx="1">
                  <c:v>6.2000000000000006E-2</c:v>
                </c:pt>
                <c:pt idx="2">
                  <c:v>0.21600000000000003</c:v>
                </c:pt>
                <c:pt idx="3">
                  <c:v>0.23400000000000001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0.50600000000000001</c:v>
                </c:pt>
                <c:pt idx="1">
                  <c:v>4.0000000000000114E-3</c:v>
                </c:pt>
                <c:pt idx="2">
                  <c:v>8.800000000000012E-2</c:v>
                </c:pt>
                <c:pt idx="3">
                  <c:v>0.35700000000000004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4588800"/>
        <c:axId val="104590336"/>
      </c:barChart>
      <c:catAx>
        <c:axId val="10458880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4590336"/>
        <c:crosses val="autoZero"/>
        <c:auto val="1"/>
        <c:lblAlgn val="ctr"/>
        <c:lblOffset val="100"/>
        <c:tickMarkSkip val="1"/>
        <c:noMultiLvlLbl val="1"/>
      </c:catAx>
      <c:valAx>
        <c:axId val="104590336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458880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0.69400000000000006</c:v>
                </c:pt>
                <c:pt idx="1">
                  <c:v>0.66000000000000214</c:v>
                </c:pt>
                <c:pt idx="2">
                  <c:v>0.64800000000000213</c:v>
                </c:pt>
                <c:pt idx="3">
                  <c:v>0.49900000000000105</c:v>
                </c:pt>
                <c:pt idx="4">
                  <c:v>0.15500000000000003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0.71800000000000108</c:v>
                </c:pt>
                <c:pt idx="1">
                  <c:v>0.67100000000000315</c:v>
                </c:pt>
                <c:pt idx="2">
                  <c:v>0.70500000000000107</c:v>
                </c:pt>
                <c:pt idx="3">
                  <c:v>0.46</c:v>
                </c:pt>
                <c:pt idx="4">
                  <c:v>0.10700000000000001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0.78600000000000003</c:v>
                </c:pt>
                <c:pt idx="1">
                  <c:v>0.77300000000000213</c:v>
                </c:pt>
                <c:pt idx="2">
                  <c:v>0.72700000000000109</c:v>
                </c:pt>
                <c:pt idx="3">
                  <c:v>0.55800000000000005</c:v>
                </c:pt>
                <c:pt idx="4">
                  <c:v>0.13700000000000001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0.72800000000000109</c:v>
                </c:pt>
                <c:pt idx="1">
                  <c:v>0.68</c:v>
                </c:pt>
                <c:pt idx="2">
                  <c:v>0.66300000000000214</c:v>
                </c:pt>
                <c:pt idx="3">
                  <c:v>0.55200000000000005</c:v>
                </c:pt>
                <c:pt idx="4">
                  <c:v>0.17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0.69000000000000106</c:v>
                </c:pt>
                <c:pt idx="1">
                  <c:v>0.64000000000000212</c:v>
                </c:pt>
                <c:pt idx="2">
                  <c:v>0.6140000000000021</c:v>
                </c:pt>
                <c:pt idx="3">
                  <c:v>0.44800000000000001</c:v>
                </c:pt>
                <c:pt idx="4">
                  <c:v>0.18200000000000002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0.51500000000000001</c:v>
                </c:pt>
                <c:pt idx="1">
                  <c:v>0.501</c:v>
                </c:pt>
                <c:pt idx="2">
                  <c:v>0.49100000000000005</c:v>
                </c:pt>
                <c:pt idx="3">
                  <c:v>0.44500000000000001</c:v>
                </c:pt>
                <c:pt idx="4">
                  <c:v>0.21800000000000003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Loan Or LOC</c:v>
                </c:pt>
                <c:pt idx="2">
                  <c:v>Debit Card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0.33100000000000107</c:v>
                </c:pt>
                <c:pt idx="1">
                  <c:v>0.30100000000000005</c:v>
                </c:pt>
                <c:pt idx="2">
                  <c:v>0.23800000000000002</c:v>
                </c:pt>
                <c:pt idx="3">
                  <c:v>0.52300000000000002</c:v>
                </c:pt>
                <c:pt idx="4">
                  <c:v>0.18400000000000002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8045824"/>
        <c:axId val="108047360"/>
      </c:barChart>
      <c:catAx>
        <c:axId val="10804582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047360"/>
        <c:crosses val="autoZero"/>
        <c:auto val="1"/>
        <c:lblAlgn val="ctr"/>
        <c:lblOffset val="100"/>
        <c:tickMarkSkip val="1"/>
        <c:noMultiLvlLbl val="1"/>
      </c:catAx>
      <c:valAx>
        <c:axId val="108047360"/>
        <c:scaling>
          <c:orientation val="minMax"/>
          <c:max val="0.8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045824"/>
        <c:crosses val="autoZero"/>
        <c:crossBetween val="between"/>
        <c:majorUnit val="0.1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0.77200000000000213</c:v>
                </c:pt>
                <c:pt idx="1">
                  <c:v>3.9000000000000007E-2</c:v>
                </c:pt>
                <c:pt idx="2">
                  <c:v>0.19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0.88700000000000001</c:v>
                </c:pt>
                <c:pt idx="1">
                  <c:v>3.8000000000000006E-2</c:v>
                </c:pt>
                <c:pt idx="2">
                  <c:v>7.5000000000000011E-2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0.84400000000000108</c:v>
                </c:pt>
                <c:pt idx="1">
                  <c:v>2.5000000000000005E-2</c:v>
                </c:pt>
                <c:pt idx="2">
                  <c:v>0.13100000000000001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0.76900000000000213</c:v>
                </c:pt>
                <c:pt idx="1">
                  <c:v>2.9000000000000005E-2</c:v>
                </c:pt>
                <c:pt idx="2">
                  <c:v>0.20100000000000001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0.65200000000000213</c:v>
                </c:pt>
                <c:pt idx="1">
                  <c:v>4.9000000000000106E-2</c:v>
                </c:pt>
                <c:pt idx="2">
                  <c:v>0.29900000000000004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0.58099999999999996</c:v>
                </c:pt>
                <c:pt idx="1">
                  <c:v>6.8000000000000005E-2</c:v>
                </c:pt>
                <c:pt idx="2">
                  <c:v>0.35100000000000003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
Would Like To Use</c:v>
                </c:pt>
                <c:pt idx="2">
                  <c:v>Do Not Use And
Would Not Use</c:v>
                </c:pt>
              </c:strCache>
            </c:strRef>
          </c:cat>
          <c:val>
            <c:numRef>
              <c:f>Sheet1!$H$2:$H$4</c:f>
              <c:numCache>
                <c:formatCode>0%</c:formatCode>
                <c:ptCount val="3"/>
                <c:pt idx="0">
                  <c:v>0.47400000000000003</c:v>
                </c:pt>
                <c:pt idx="1">
                  <c:v>2.3000000000000003E-2</c:v>
                </c:pt>
                <c:pt idx="2">
                  <c:v>0.503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8071552"/>
        <c:axId val="108081536"/>
      </c:barChart>
      <c:catAx>
        <c:axId val="108071552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081536"/>
        <c:crosses val="autoZero"/>
        <c:auto val="1"/>
        <c:lblAlgn val="ctr"/>
        <c:lblOffset val="100"/>
        <c:tickMarkSkip val="1"/>
        <c:noMultiLvlLbl val="1"/>
      </c:catAx>
      <c:valAx>
        <c:axId val="108081536"/>
        <c:scaling>
          <c:orientation val="minMax"/>
          <c:max val="0.9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071552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0.26900000000000002</c:v>
                </c:pt>
                <c:pt idx="1">
                  <c:v>0.16900000000000001</c:v>
                </c:pt>
                <c:pt idx="2">
                  <c:v>5.7000000000000002E-2</c:v>
                </c:pt>
                <c:pt idx="3">
                  <c:v>1.3000000000000003E-2</c:v>
                </c:pt>
                <c:pt idx="4">
                  <c:v>9.0000000000000011E-3</c:v>
                </c:pt>
                <c:pt idx="5">
                  <c:v>2.1000000000000005E-2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0.16</c:v>
                </c:pt>
                <c:pt idx="1">
                  <c:v>9.3000000000000208E-2</c:v>
                </c:pt>
                <c:pt idx="2">
                  <c:v>4.4000000000000011E-2</c:v>
                </c:pt>
                <c:pt idx="3">
                  <c:v>4.0000000000000114E-3</c:v>
                </c:pt>
                <c:pt idx="4">
                  <c:v>4.0000000000000114E-3</c:v>
                </c:pt>
                <c:pt idx="5">
                  <c:v>1.8000000000000002E-2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0.24400000000000002</c:v>
                </c:pt>
                <c:pt idx="1">
                  <c:v>0.14700000000000002</c:v>
                </c:pt>
                <c:pt idx="2">
                  <c:v>7.2000000000000008E-2</c:v>
                </c:pt>
                <c:pt idx="3">
                  <c:v>1.2000000000000002E-2</c:v>
                </c:pt>
                <c:pt idx="4">
                  <c:v>5.0000000000000114E-3</c:v>
                </c:pt>
                <c:pt idx="5">
                  <c:v>2.2000000000000006E-2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0.29900000000000004</c:v>
                </c:pt>
                <c:pt idx="1">
                  <c:v>0.17</c:v>
                </c:pt>
                <c:pt idx="2">
                  <c:v>8.4000000000000019E-2</c:v>
                </c:pt>
                <c:pt idx="3">
                  <c:v>2.2000000000000006E-2</c:v>
                </c:pt>
                <c:pt idx="4">
                  <c:v>4.0000000000000114E-3</c:v>
                </c:pt>
                <c:pt idx="5">
                  <c:v>2.5000000000000005E-2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0.35500000000000004</c:v>
                </c:pt>
                <c:pt idx="1">
                  <c:v>0.23900000000000002</c:v>
                </c:pt>
                <c:pt idx="2">
                  <c:v>4.4000000000000011E-2</c:v>
                </c:pt>
                <c:pt idx="3">
                  <c:v>1.1000000000000003E-2</c:v>
                </c:pt>
                <c:pt idx="4">
                  <c:v>6.0000000000000114E-3</c:v>
                </c:pt>
                <c:pt idx="5">
                  <c:v>2.4000000000000004E-2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>
                  <c:v>0.37100000000000105</c:v>
                </c:pt>
                <c:pt idx="1">
                  <c:v>0.251</c:v>
                </c:pt>
                <c:pt idx="2">
                  <c:v>3.3000000000000002E-2</c:v>
                </c:pt>
                <c:pt idx="3">
                  <c:v>1.7000000000000005E-2</c:v>
                </c:pt>
                <c:pt idx="4">
                  <c:v>2.1000000000000005E-2</c:v>
                </c:pt>
                <c:pt idx="5">
                  <c:v>2.1000000000000005E-2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  <c:pt idx="5">
                  <c:v>ETFs</c:v>
                </c:pt>
              </c:strCache>
            </c:strRef>
          </c:cat>
          <c:val>
            <c:numRef>
              <c:f>Sheet1!$H$2:$H$7</c:f>
              <c:numCache>
                <c:formatCode>0%</c:formatCode>
                <c:ptCount val="6"/>
                <c:pt idx="0">
                  <c:v>0.35200000000000004</c:v>
                </c:pt>
                <c:pt idx="1">
                  <c:v>0.32400000000000106</c:v>
                </c:pt>
                <c:pt idx="2">
                  <c:v>2.7000000000000107E-2</c:v>
                </c:pt>
                <c:pt idx="3">
                  <c:v>1.1000000000000003E-2</c:v>
                </c:pt>
                <c:pt idx="4">
                  <c:v>6.7000000000000004E-2</c:v>
                </c:pt>
                <c:pt idx="5">
                  <c:v>4.0000000000000114E-3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8150144"/>
        <c:axId val="108160128"/>
      </c:barChart>
      <c:catAx>
        <c:axId val="108150144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1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160128"/>
        <c:crosses val="autoZero"/>
        <c:auto val="1"/>
        <c:lblAlgn val="ctr"/>
        <c:lblOffset val="100"/>
        <c:tickMarkSkip val="1"/>
        <c:noMultiLvlLbl val="1"/>
      </c:catAx>
      <c:valAx>
        <c:axId val="108160128"/>
        <c:scaling>
          <c:orientation val="minMax"/>
          <c:max val="0.4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150144"/>
        <c:crosses val="autoZero"/>
        <c:crossBetween val="between"/>
        <c:majorUnit val="0.1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247</c:v>
                </c:pt>
                <c:pt idx="1">
                  <c:v>163</c:v>
                </c:pt>
                <c:pt idx="2">
                  <c:v>64</c:v>
                </c:pt>
                <c:pt idx="3">
                  <c:v>200</c:v>
                </c:pt>
                <c:pt idx="4">
                  <c:v>107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58</c:v>
                </c:pt>
                <c:pt idx="1">
                  <c:v>36</c:v>
                </c:pt>
                <c:pt idx="2">
                  <c:v>11</c:v>
                </c:pt>
                <c:pt idx="3">
                  <c:v>4</c:v>
                </c:pt>
                <c:pt idx="4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140</c:v>
                </c:pt>
                <c:pt idx="1">
                  <c:v>85</c:v>
                </c:pt>
                <c:pt idx="2">
                  <c:v>61</c:v>
                </c:pt>
                <c:pt idx="3">
                  <c:v>86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265</c:v>
                </c:pt>
                <c:pt idx="1">
                  <c:v>173</c:v>
                </c:pt>
                <c:pt idx="2">
                  <c:v>82</c:v>
                </c:pt>
                <c:pt idx="3">
                  <c:v>360</c:v>
                </c:pt>
                <c:pt idx="4">
                  <c:v>362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286</c:v>
                </c:pt>
                <c:pt idx="1">
                  <c:v>162</c:v>
                </c:pt>
                <c:pt idx="2">
                  <c:v>117</c:v>
                </c:pt>
                <c:pt idx="3">
                  <c:v>223</c:v>
                </c:pt>
                <c:pt idx="4">
                  <c:v>80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415</c:v>
                </c:pt>
                <c:pt idx="1">
                  <c:v>288</c:v>
                </c:pt>
                <c:pt idx="2">
                  <c:v>96</c:v>
                </c:pt>
                <c:pt idx="3">
                  <c:v>139</c:v>
                </c:pt>
                <c:pt idx="4">
                  <c:v>121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497</c:v>
                </c:pt>
                <c:pt idx="1">
                  <c:v>258</c:v>
                </c:pt>
                <c:pt idx="2">
                  <c:v>27</c:v>
                </c:pt>
                <c:pt idx="3">
                  <c:v>50</c:v>
                </c:pt>
                <c:pt idx="4">
                  <c:v>94</c:v>
                </c:pt>
              </c:numCache>
            </c:numRef>
          </c:val>
        </c:ser>
        <c:dLbls>
          <c:showVal val="1"/>
        </c:dLbls>
        <c:axId val="108291968"/>
        <c:axId val="108293504"/>
      </c:barChart>
      <c:catAx>
        <c:axId val="10829196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293504"/>
        <c:crosses val="autoZero"/>
        <c:lblAlgn val="ctr"/>
        <c:lblOffset val="100"/>
        <c:tickMarkSkip val="1"/>
      </c:catAx>
      <c:valAx>
        <c:axId val="108293504"/>
        <c:scaling>
          <c:orientation val="minMax"/>
          <c:max val="500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29196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0.62200000000000211</c:v>
                </c:pt>
                <c:pt idx="1">
                  <c:v>0.42800000000000005</c:v>
                </c:pt>
                <c:pt idx="2">
                  <c:v>0.37300000000000105</c:v>
                </c:pt>
                <c:pt idx="3">
                  <c:v>0.126</c:v>
                </c:pt>
                <c:pt idx="4">
                  <c:v>0.37100000000000105</c:v>
                </c:pt>
                <c:pt idx="5">
                  <c:v>0.20800000000000002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0.50700000000000001</c:v>
                </c:pt>
                <c:pt idx="1">
                  <c:v>0.38300000000000106</c:v>
                </c:pt>
                <c:pt idx="2">
                  <c:v>0.33600000000000108</c:v>
                </c:pt>
                <c:pt idx="3">
                  <c:v>8.800000000000012E-2</c:v>
                </c:pt>
                <c:pt idx="4">
                  <c:v>0.24500000000000002</c:v>
                </c:pt>
                <c:pt idx="5">
                  <c:v>0.10500000000000001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0.63900000000000212</c:v>
                </c:pt>
                <c:pt idx="1">
                  <c:v>0.50800000000000001</c:v>
                </c:pt>
                <c:pt idx="2">
                  <c:v>0.45500000000000002</c:v>
                </c:pt>
                <c:pt idx="3">
                  <c:v>0.13900000000000001</c:v>
                </c:pt>
                <c:pt idx="4">
                  <c:v>0.35600000000000004</c:v>
                </c:pt>
                <c:pt idx="5">
                  <c:v>0.15200000000000002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0.69300000000000006</c:v>
                </c:pt>
                <c:pt idx="1">
                  <c:v>0.54400000000000004</c:v>
                </c:pt>
                <c:pt idx="2">
                  <c:v>0.49800000000000105</c:v>
                </c:pt>
                <c:pt idx="3">
                  <c:v>0.14200000000000002</c:v>
                </c:pt>
                <c:pt idx="4">
                  <c:v>0.37800000000000106</c:v>
                </c:pt>
                <c:pt idx="5">
                  <c:v>0.20400000000000001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0.67400000000000315</c:v>
                </c:pt>
                <c:pt idx="1">
                  <c:v>0.37700000000000106</c:v>
                </c:pt>
                <c:pt idx="2">
                  <c:v>0.31000000000000105</c:v>
                </c:pt>
                <c:pt idx="3">
                  <c:v>0.14800000000000002</c:v>
                </c:pt>
                <c:pt idx="4">
                  <c:v>0.47200000000000003</c:v>
                </c:pt>
                <c:pt idx="5">
                  <c:v>0.29900000000000004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>
                  <c:v>0.65100000000000213</c:v>
                </c:pt>
                <c:pt idx="1">
                  <c:v>0.29800000000000004</c:v>
                </c:pt>
                <c:pt idx="2">
                  <c:v>0.224</c:v>
                </c:pt>
                <c:pt idx="3">
                  <c:v>0.125</c:v>
                </c:pt>
                <c:pt idx="4">
                  <c:v>0.49100000000000005</c:v>
                </c:pt>
                <c:pt idx="5">
                  <c:v>0.36500000000000005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Sheet1!$H$2:$H$7</c:f>
              <c:numCache>
                <c:formatCode>0%</c:formatCode>
                <c:ptCount val="6"/>
                <c:pt idx="0">
                  <c:v>0.6160000000000021</c:v>
                </c:pt>
                <c:pt idx="1">
                  <c:v>0.26500000000000001</c:v>
                </c:pt>
                <c:pt idx="2">
                  <c:v>0.18900000000000103</c:v>
                </c:pt>
                <c:pt idx="3">
                  <c:v>0.13400000000000001</c:v>
                </c:pt>
                <c:pt idx="4">
                  <c:v>0.48000000000000004</c:v>
                </c:pt>
                <c:pt idx="5">
                  <c:v>0.443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8421120"/>
        <c:axId val="108422656"/>
      </c:barChart>
      <c:catAx>
        <c:axId val="108421120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422656"/>
        <c:crosses val="autoZero"/>
        <c:auto val="1"/>
        <c:lblAlgn val="ctr"/>
        <c:lblOffset val="100"/>
        <c:tickMarkSkip val="1"/>
        <c:noMultiLvlLbl val="1"/>
      </c:catAx>
      <c:valAx>
        <c:axId val="108422656"/>
        <c:scaling>
          <c:orientation val="minMax"/>
          <c:max val="0.70000000000000107"/>
          <c:min val="0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421120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0.7360000000000011</c:v>
                </c:pt>
                <c:pt idx="1">
                  <c:v>0.59499999999999997</c:v>
                </c:pt>
                <c:pt idx="2">
                  <c:v>0.128</c:v>
                </c:pt>
                <c:pt idx="3">
                  <c:v>0.26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0.59899999999999998</c:v>
                </c:pt>
                <c:pt idx="1">
                  <c:v>0.37000000000000005</c:v>
                </c:pt>
                <c:pt idx="2">
                  <c:v>0.22600000000000001</c:v>
                </c:pt>
                <c:pt idx="3">
                  <c:v>0.39500000000000107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0.7400000000000021</c:v>
                </c:pt>
                <c:pt idx="1">
                  <c:v>0.6130000000000021</c:v>
                </c:pt>
                <c:pt idx="2">
                  <c:v>0.11800000000000001</c:v>
                </c:pt>
                <c:pt idx="3">
                  <c:v>0.25900000000000001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0.77800000000000213</c:v>
                </c:pt>
                <c:pt idx="1">
                  <c:v>0.69200000000000006</c:v>
                </c:pt>
                <c:pt idx="2">
                  <c:v>7.3000000000000009E-2</c:v>
                </c:pt>
                <c:pt idx="3">
                  <c:v>0.21800000000000003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0.81400000000000006</c:v>
                </c:pt>
                <c:pt idx="1">
                  <c:v>0.70100000000000107</c:v>
                </c:pt>
                <c:pt idx="2">
                  <c:v>9.9000000000000019E-2</c:v>
                </c:pt>
                <c:pt idx="3">
                  <c:v>0.17900000000000002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0.81900000000000006</c:v>
                </c:pt>
                <c:pt idx="1">
                  <c:v>0.71700000000000108</c:v>
                </c:pt>
                <c:pt idx="2">
                  <c:v>7.6000000000000012E-2</c:v>
                </c:pt>
                <c:pt idx="3">
                  <c:v>0.17100000000000001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0.84700000000000109</c:v>
                </c:pt>
                <c:pt idx="1">
                  <c:v>0.66300000000000214</c:v>
                </c:pt>
                <c:pt idx="2">
                  <c:v>0.10200000000000001</c:v>
                </c:pt>
                <c:pt idx="3">
                  <c:v>0.15300000000000002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108642688"/>
        <c:axId val="108644224"/>
      </c:barChart>
      <c:catAx>
        <c:axId val="108642688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644224"/>
        <c:crosses val="autoZero"/>
        <c:auto val="1"/>
        <c:lblAlgn val="ctr"/>
        <c:lblOffset val="100"/>
        <c:tickMarkSkip val="1"/>
        <c:noMultiLvlLbl val="1"/>
      </c:catAx>
      <c:valAx>
        <c:axId val="108644224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642688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0.66300000000000214</c:v>
                </c:pt>
                <c:pt idx="1">
                  <c:v>0.59499999999999997</c:v>
                </c:pt>
                <c:pt idx="2">
                  <c:v>0.192</c:v>
                </c:pt>
                <c:pt idx="3">
                  <c:v>6.1000000000000006E-2</c:v>
                </c:pt>
                <c:pt idx="4">
                  <c:v>0.14300000000000002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0.82700000000000107</c:v>
                </c:pt>
                <c:pt idx="1">
                  <c:v>0.80400000000000005</c:v>
                </c:pt>
                <c:pt idx="2">
                  <c:v>8.500000000000002E-2</c:v>
                </c:pt>
                <c:pt idx="3">
                  <c:v>3.5000000000000003E-2</c:v>
                </c:pt>
                <c:pt idx="4">
                  <c:v>5.3000000000000005E-2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0.81900000000000006</c:v>
                </c:pt>
                <c:pt idx="1">
                  <c:v>0.78200000000000003</c:v>
                </c:pt>
                <c:pt idx="2">
                  <c:v>0.19800000000000001</c:v>
                </c:pt>
                <c:pt idx="3">
                  <c:v>7.2000000000000008E-2</c:v>
                </c:pt>
                <c:pt idx="4">
                  <c:v>0.14000000000000001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0.69900000000000007</c:v>
                </c:pt>
                <c:pt idx="1">
                  <c:v>0.6190000000000021</c:v>
                </c:pt>
                <c:pt idx="2">
                  <c:v>0.27900000000000003</c:v>
                </c:pt>
                <c:pt idx="3">
                  <c:v>9.1000000000000011E-2</c:v>
                </c:pt>
                <c:pt idx="4">
                  <c:v>0.20600000000000002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0.54600000000000004</c:v>
                </c:pt>
                <c:pt idx="1">
                  <c:v>0.45200000000000001</c:v>
                </c:pt>
                <c:pt idx="2">
                  <c:v>0.191</c:v>
                </c:pt>
                <c:pt idx="3">
                  <c:v>5.6000000000000001E-2</c:v>
                </c:pt>
                <c:pt idx="4">
                  <c:v>0.15100000000000002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 Generation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0.42300000000000004</c:v>
                </c:pt>
                <c:pt idx="1">
                  <c:v>0.30700000000000005</c:v>
                </c:pt>
                <c:pt idx="2">
                  <c:v>0.19400000000000001</c:v>
                </c:pt>
                <c:pt idx="3">
                  <c:v>4.1000000000000009E-2</c:v>
                </c:pt>
                <c:pt idx="4">
                  <c:v>0.15900000000000103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Greatest Generation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 algn="ctr">
                  <a:defRPr sz="1200" b="0" i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Percent val="1"/>
            <c:showBubbleSize val="1"/>
            <c:separator>,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0.15900000000000103</c:v>
                </c:pt>
                <c:pt idx="1">
                  <c:v>0.12200000000000001</c:v>
                </c:pt>
                <c:pt idx="2">
                  <c:v>7.1000000000000008E-2</c:v>
                </c:pt>
                <c:pt idx="3">
                  <c:v>3.6000000000000004E-2</c:v>
                </c:pt>
                <c:pt idx="4">
                  <c:v>3.4000000000000002E-2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</a:ln>
                </c14:spPr>
              </c14:invertSolidFillFmt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axId val="83552512"/>
        <c:axId val="108752896"/>
      </c:barChart>
      <c:catAx>
        <c:axId val="83552512"/>
        <c:scaling>
          <c:orientation val="minMax"/>
        </c:scaling>
        <c:axPos val="b"/>
        <c:numFmt formatCode="General" sourceLinked="1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8752896"/>
        <c:crosses val="autoZero"/>
        <c:auto val="1"/>
        <c:lblAlgn val="ctr"/>
        <c:lblOffset val="100"/>
        <c:tickMarkSkip val="1"/>
        <c:noMultiLvlLbl val="1"/>
      </c:catAx>
      <c:valAx>
        <c:axId val="108752896"/>
        <c:scaling>
          <c:orientation val="minMax"/>
        </c:scaling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552512"/>
        <c:crosses val="autoZero"/>
        <c:crossBetween val="between"/>
      </c:valAx>
    </c:plotArea>
    <c:legend>
      <c:legendPos val="b"/>
      <c:layout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zero"/>
    <c:showDLblsOverMax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441A1-9A3E-48AD-86DB-88579CAEE917}" type="datetimeFigureOut">
              <a:rPr lang="en-CA" smtClean="0"/>
              <a:pPr/>
              <a:t>24/06/2015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B61C-CC21-44C2-ACAF-1456AF6F2B7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93094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6775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9442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cbusines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600"/>
            <a:ext cx="7848000" cy="8316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90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200" y="3506400"/>
            <a:ext cx="3697200" cy="3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8" name="Picture 18" descr="sbilogo-11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pic>
        <p:nvPicPr>
          <p:cNvPr id="10" name="Picture 14" descr="CFDlogo-0411b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7620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88785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  <a:prstGeom prst="rect">
            <a:avLst/>
          </a:prstGeom>
          <a:ln>
            <a:noFill/>
          </a:ln>
        </p:spPr>
        <p:txBody>
          <a:bodyPr lIns="0" rIns="0" anchor="b" anchorCtr="0"/>
          <a:lstStyle>
            <a:lvl1pPr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6917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b" anchorCtr="0"/>
          <a:lstStyle>
            <a:lvl1pPr algn="ctr"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4981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1130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73771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6019800" cy="6858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68130" y="6248400"/>
            <a:ext cx="79487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‹#›</a:t>
            </a:fld>
            <a:endParaRPr lang="en-CA" dirty="0" smtClean="0"/>
          </a:p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6514042"/>
            <a:ext cx="784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CA" sz="1200" dirty="0"/>
              <a:t>Source: The </a:t>
            </a:r>
            <a:r>
              <a:rPr lang="en-CA" sz="1200" dirty="0" smtClean="0"/>
              <a:t>2014–15 </a:t>
            </a:r>
            <a:r>
              <a:rPr lang="en-CA" sz="1200" dirty="0"/>
              <a:t>MacroMonitor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0419" y="6544046"/>
            <a:ext cx="673581" cy="24622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7" r:id="rId3"/>
    <p:sldLayoutId id="2147484449" r:id="rId4"/>
    <p:sldLayoutId id="2147484446" r:id="rId5"/>
    <p:sldLayoutId id="2147484448" r:id="rId6"/>
    <p:sldLayoutId id="214748445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strategicbusiness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barringer@sbi-i.com" TargetMode="External"/><Relationship Id="rId2" Type="http://schemas.openxmlformats.org/officeDocument/2006/relationships/hyperlink" Target="mailto:lcohen@sbi-i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spring@sbi-i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20040814">
            <a:off x="1290399" y="4039739"/>
            <a:ext cx="4860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75000"/>
                  </a:schemeClr>
                </a:solidFill>
                <a:latin typeface="Verdana"/>
                <a:cs typeface="Verdana"/>
              </a:rPr>
              <a:t>SAMPLE</a:t>
            </a:r>
            <a:endParaRPr lang="en-US" sz="8800" dirty="0">
              <a:solidFill>
                <a:schemeClr val="bg1">
                  <a:lumMod val="7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8194" name="Picture 18" descr="sbilogo-1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4724400" y="3505200"/>
            <a:ext cx="3697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1400" dirty="0" smtClean="0">
                <a:solidFill>
                  <a:srgbClr val="595959"/>
                </a:solidFill>
                <a:latin typeface="Helvetica" pitchFamily="1" charset="0"/>
                <a:cs typeface="Helvetica" pitchFamily="1" charset="0"/>
              </a:rPr>
              <a:t>June 2015</a:t>
            </a:r>
            <a:endParaRPr lang="en-US" sz="1400" dirty="0">
              <a:solidFill>
                <a:srgbClr val="595959"/>
              </a:solidFill>
              <a:latin typeface="Helvetica" pitchFamily="1" charset="0"/>
              <a:cs typeface="Helvetica" pitchFamily="1" charset="0"/>
            </a:endParaRP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2400" b="1" dirty="0" smtClean="0">
                <a:solidFill>
                  <a:srgbClr val="990000"/>
                </a:solidFill>
                <a:latin typeface="Helvetica" pitchFamily="1" charset="0"/>
                <a:cs typeface="Helvetica" pitchFamily="1" charset="0"/>
              </a:rPr>
              <a:t>Standard </a:t>
            </a:r>
            <a:r>
              <a:rPr lang="en-US" sz="2400" b="1" dirty="0">
                <a:solidFill>
                  <a:srgbClr val="990000"/>
                </a:solidFill>
                <a:latin typeface="Helvetica" pitchFamily="1" charset="0"/>
                <a:cs typeface="Helvetica" pitchFamily="1" charset="0"/>
              </a:rPr>
              <a:t>Graphic Analysis </a:t>
            </a:r>
            <a:r>
              <a:rPr lang="en-US" sz="2400" b="1" dirty="0" smtClean="0">
                <a:solidFill>
                  <a:srgbClr val="990000"/>
                </a:solidFill>
                <a:latin typeface="Helvetica" pitchFamily="1" charset="0"/>
                <a:cs typeface="Helvetica" pitchFamily="1" charset="0"/>
              </a:rPr>
              <a:t>(SGA</a:t>
            </a:r>
            <a:r>
              <a:rPr lang="en-US" sz="2400" b="1" dirty="0">
                <a:solidFill>
                  <a:srgbClr val="990000"/>
                </a:solidFill>
                <a:latin typeface="Helvetica" pitchFamily="1" charset="0"/>
                <a:cs typeface="Helvetica" pitchFamily="1" charset="0"/>
              </a:rPr>
              <a:t>) </a:t>
            </a:r>
          </a:p>
          <a:p>
            <a:pPr algn="r" defTabSz="457200"/>
            <a:r>
              <a:rPr lang="en-US" sz="2400" b="1" dirty="0" smtClean="0">
                <a:solidFill>
                  <a:srgbClr val="990000"/>
                </a:solidFill>
                <a:latin typeface="Helvetica" pitchFamily="1" charset="0"/>
                <a:cs typeface="Helvetica" pitchFamily="1" charset="0"/>
              </a:rPr>
              <a:t>Strategic Business Insights: Generation Cohorts</a:t>
            </a:r>
            <a:endParaRPr lang="en-US" sz="2400" b="1" dirty="0">
              <a:solidFill>
                <a:srgbClr val="990000"/>
              </a:solidFill>
              <a:latin typeface="Helvetica" pitchFamily="1" charset="0"/>
              <a:cs typeface="Helvetica" pitchFamily="1" charset="0"/>
            </a:endParaRP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0" y="6248400"/>
            <a:ext cx="3200400" cy="6096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pic>
        <p:nvPicPr>
          <p:cNvPr id="8205" name="Picture 14" descr="CFDlogo-0411b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</p:txBody>
      </p:sp>
      <p:pic>
        <p:nvPicPr>
          <p:cNvPr id="1026" name="Picture 2" descr="C:\Little Blue\14-15 MM\CGAs\PICTURES\CreditCard-31119624_sm1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2234" y="1371601"/>
            <a:ext cx="740664" cy="1097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pic>
        <p:nvPicPr>
          <p:cNvPr id="1028" name="Picture 4" descr="C:\Little Blue\14-15 MM\CGAs\PICTURES\HappyFam-10340750_sm1.jpg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6017" y="1371600"/>
            <a:ext cx="740664" cy="1097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pic>
        <p:nvPicPr>
          <p:cNvPr id="1029" name="Picture 5" descr="C:\Little Blue\14-15 MM\CGAs\PICTURES\HiRiskDice-18659369_sm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1371600"/>
            <a:ext cx="740664" cy="11109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pic>
        <p:nvPicPr>
          <p:cNvPr id="1030" name="Picture 6" descr="C:\Little Blue\14-15 MM\CGAs\PICTURES\PenNestEgg-5337953_sm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3583" y="1371600"/>
            <a:ext cx="740664" cy="1110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pic>
        <p:nvPicPr>
          <p:cNvPr id="1031" name="Picture 7" descr="C:\Little Blue\14-15 MM\CGAs\PICTURES\Questions-52825904_sm1.jp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87365" y="1371600"/>
            <a:ext cx="740664" cy="1115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sp>
        <p:nvSpPr>
          <p:cNvPr id="27" name="Rounded Rectangle 26"/>
          <p:cNvSpPr/>
          <p:nvPr/>
        </p:nvSpPr>
        <p:spPr bwMode="auto">
          <a:xfrm>
            <a:off x="2590800" y="2362200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48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be6b4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be6b43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Values Of Securities</a:t>
            </a:r>
            <a:r>
              <a:rPr lang="en-US" sz="1800" dirty="0" smtClean="0"/>
              <a:t> ($000s)</a:t>
            </a:r>
            <a:endParaRPr lang="en-US" sz="1800" dirty="0"/>
          </a:p>
        </p:txBody>
      </p:sp>
      <p:sp>
        <p:nvSpPr>
          <p:cNvPr id="3" name="TY.RX_PR.213f_SL.be6b4307_IT.e8a3d23993d9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Tables E-17B_MEAN, E-17B_2, E-17B_3: Mean value of all securities, publicly and non-traded stock, and closed-end funds ($000s, excl. 0) (*missing value substitution applied)
Base:  Own specific security
Questionnaire Page E-10, Q.17, Col B, Net Items 1-15 And Items 1-4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10</a:t>
            </a:fld>
            <a:endParaRPr lang="en-CA" dirty="0"/>
          </a:p>
        </p:txBody>
      </p:sp>
      <p:graphicFrame>
        <p:nvGraphicFramePr>
          <p:cNvPr id="6" name="TY.RC_PR.213f_SL.be6b4307_IT.c362d6dd7475_DPH.90c25fe1_TH.e1739495bbe6_DPS.1_TS.235"/>
          <p:cNvGraphicFramePr/>
          <p:nvPr>
            <p:extLst>
              <p:ext uri="{D42A27DB-BD31-4B8C-83A1-F6EECF244321}">
                <p14:modId xmlns:p14="http://schemas.microsoft.com/office/powerpoint/2010/main" xmlns="" val="3075404491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a2febd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a2febd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Having Life Insurance </a:t>
            </a:r>
            <a:endParaRPr lang="en-US" dirty="0"/>
          </a:p>
        </p:txBody>
      </p:sp>
      <p:sp>
        <p:nvSpPr>
          <p:cNvPr id="4" name="TY.RX_PR.213f_SL.a2febd14_IT.f76559eb72e8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Tables L-2, L-5:  Incidences of having various types of life insurance
Base:  All U.S. Households
Questionnaire Pages L-1, Q.2; L-2, Qs.4a, Cols A,B, Q.5; L-3, Qs. 6a, 7a; L-4, Q.8a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a2febd14_IT.9b5ac3acffc1_DPH.90c25fe1_TH.774e0d6682f2_DPS.1_TS.275"/>
          <p:cNvGraphicFramePr/>
          <p:nvPr>
            <p:extLst>
              <p:ext uri="{D42A27DB-BD31-4B8C-83A1-F6EECF244321}">
                <p14:modId xmlns:p14="http://schemas.microsoft.com/office/powerpoint/2010/main" xmlns="" val="4190567371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11</a:t>
            </a:fld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51cb6d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51cb6d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Having Homeowner's Or Renter's Insurance On Primary Home</a:t>
            </a:r>
            <a:endParaRPr lang="en-US" dirty="0"/>
          </a:p>
        </p:txBody>
      </p:sp>
      <p:sp>
        <p:nvSpPr>
          <p:cNvPr id="4" name="TY.RX_PR.213f_SL.51cb6d27_IT.e8db70d9368c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G-3a : Incidence of having homeowner's or renter's insurance on primary residence
Base:  All U.S. Households
Questionnaire Page G-1, Q.3a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51cb6d27_IT.7a0ef082e686_DPH.90c25fe1_TH.fc3c61d6c9c2_DPS.1_TS.292"/>
          <p:cNvGraphicFramePr/>
          <p:nvPr/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24598b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24598b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Having Loans </a:t>
            </a:r>
            <a:br>
              <a:rPr lang="en-US" dirty="0" smtClean="0"/>
            </a:br>
            <a:r>
              <a:rPr lang="en-US" dirty="0" smtClean="0"/>
              <a:t>On Primary Home </a:t>
            </a:r>
            <a:endParaRPr lang="en-US" dirty="0"/>
          </a:p>
        </p:txBody>
      </p:sp>
      <p:sp>
        <p:nvSpPr>
          <p:cNvPr id="4" name="TY.RX_PR.213f_SL.24598b85_IT.eab48583701e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G-6a : Incidence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having loans on primary residence - Summary
Base:  Own home
Questionnaire Page G-2, Q.6a, Cols A,B,C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24598b85_IT.07b034cd73b9_DPH.90c25fe1_TH.b1e4b34571ab_DPS.1_TS.357"/>
          <p:cNvGraphicFramePr/>
          <p:nvPr/>
        </p:nvGraphicFramePr>
        <p:xfrm>
          <a:off x="1066800" y="16764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3da4e88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3da4e88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Debts On Primary Home</a:t>
            </a:r>
            <a:r>
              <a:rPr lang="en-US" sz="1800" dirty="0" smtClean="0"/>
              <a:t> ($000s)</a:t>
            </a:r>
            <a:endParaRPr lang="en-US" sz="1800" dirty="0"/>
          </a:p>
        </p:txBody>
      </p:sp>
      <p:sp>
        <p:nvSpPr>
          <p:cNvPr id="3" name="TY.RX_PR.213f_SL.3da4e88e_IT.10daca5ed97c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RE5, G-14A, G-14BC, G-14B_MVSA, G-14C_MVSA: Mean debts on primary home ($000s, incl. 0) (missing value substitution applied)
Base for Total Debt: Own home</a:t>
            </a:r>
            <a:b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 for other loans: Have type of loan on primary home
Questionnaire Page G-4, Q.14, Cols A, B, C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14</a:t>
            </a:fld>
            <a:endParaRPr lang="en-CA" dirty="0"/>
          </a:p>
        </p:txBody>
      </p:sp>
      <p:graphicFrame>
        <p:nvGraphicFramePr>
          <p:cNvPr id="6" name="TY.RC_PR.213f_SL.3da4e88e_IT.49b6a557907f_DPH.90c25fe1_TH.0124a09f1f57_DPS.1_TS.358"/>
          <p:cNvGraphicFramePr/>
          <p:nvPr>
            <p:extLst>
              <p:ext uri="{D42A27DB-BD31-4B8C-83A1-F6EECF244321}">
                <p14:modId xmlns:p14="http://schemas.microsoft.com/office/powerpoint/2010/main" xmlns="" val="3613781040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b5cb00cf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b5cb00cf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Owning Retirement Accounts</a:t>
            </a:r>
            <a:endParaRPr lang="en-US" dirty="0"/>
          </a:p>
        </p:txBody>
      </p:sp>
      <p:sp>
        <p:nvSpPr>
          <p:cNvPr id="4" name="TY.RX_PR.213f_SL.b5cb00cf_IT.a17bc61ec0b5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F-4 : Ownership of retirement products (Summary)
Base:  All U.S. Households
Questionnaire Section F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b5cb00cf_IT.afe6adc9a0ce_DPH.90c25fe1_TH.c2abbcf10ba7_DPS.1_TS.380"/>
          <p:cNvGraphicFramePr/>
          <p:nvPr>
            <p:extLst>
              <p:ext uri="{D42A27DB-BD31-4B8C-83A1-F6EECF244321}">
                <p14:modId xmlns:p14="http://schemas.microsoft.com/office/powerpoint/2010/main" xmlns="" val="3152361832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15</a:t>
            </a:fld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615419f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615419fc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Amounts Held In </a:t>
            </a:r>
            <a:br>
              <a:rPr lang="en-US" dirty="0" smtClean="0"/>
            </a:br>
            <a:r>
              <a:rPr lang="en-US" dirty="0" smtClean="0"/>
              <a:t>Retirement Accounts</a:t>
            </a:r>
            <a:r>
              <a:rPr lang="en-US" sz="1800" dirty="0" smtClean="0"/>
              <a:t> ($000s)</a:t>
            </a:r>
            <a:endParaRPr lang="en-US" sz="1800" dirty="0"/>
          </a:p>
        </p:txBody>
      </p:sp>
      <p:sp>
        <p:nvSpPr>
          <p:cNvPr id="3" name="TY.RX_PR.213f_SL.615419fc_IT.c92ed6999524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Tables F-BAL, F-4g, F-6g, F-ANNBAL, F-5: Mean amounts held in retirement accounts (pension not included) ($000s) (missing value substitution applied)
Base:  Own type of retirement account
Questionnaire Pages F-3, Qs. 4g, 5; F-5, Q.6g; F-7/8, Qs. 9d, 10d, 11d, 12d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16</a:t>
            </a:fld>
            <a:endParaRPr lang="en-CA" dirty="0"/>
          </a:p>
        </p:txBody>
      </p:sp>
      <p:graphicFrame>
        <p:nvGraphicFramePr>
          <p:cNvPr id="6" name="TY.RC_PR.213f_SL.615419fc_IT.6cb2d021ad46_DPH.90c25fe1_TH.174c9921b16c_DPS.1_TS.381"/>
          <p:cNvGraphicFramePr/>
          <p:nvPr>
            <p:extLst>
              <p:ext uri="{D42A27DB-BD31-4B8C-83A1-F6EECF244321}">
                <p14:modId xmlns:p14="http://schemas.microsoft.com/office/powerpoint/2010/main" xmlns="" val="2028804997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8bb0b75d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8bb0b75d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Household's Financial Strategy </a:t>
            </a:r>
            <a:endParaRPr lang="en-CA" dirty="0"/>
          </a:p>
        </p:txBody>
      </p:sp>
      <p:sp>
        <p:nvSpPr>
          <p:cNvPr id="4" name="TY.RX_PR.213f_SL.8bb0b75d_IT.fbc39afb0648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N-1 : Household's financial strategy
Base:  All U.S. Households
Questionnaire Page N-1, Q.1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8bb0b75d_IT.6369c26bea47_DPH.90c25fe1_TH.cd80a967b1b8_DPS.1_TS.613"/>
          <p:cNvGraphicFramePr/>
          <p:nvPr>
            <p:extLst>
              <p:ext uri="{D42A27DB-BD31-4B8C-83A1-F6EECF244321}">
                <p14:modId xmlns:p14="http://schemas.microsoft.com/office/powerpoint/2010/main" xmlns="" val="493400550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17</a:t>
            </a:fld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0ec31be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0ec31be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Household's Financial Confidence</a:t>
            </a:r>
            <a:endParaRPr lang="en-CA" dirty="0"/>
          </a:p>
        </p:txBody>
      </p:sp>
      <p:sp>
        <p:nvSpPr>
          <p:cNvPr id="4" name="TY.RX_PR.213f_SL.0ec31be6_IT.8a2e1fb1da83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N-2 : Household's financial confidence
Base:  All U.S. Households
Questionnaire Page N-1, Q.2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0ec31be6_IT.efecb04692ca_DPH.90c25fe1_TH.629df9a77d1a_DPS.1_TS.614"/>
          <p:cNvGraphicFramePr/>
          <p:nvPr>
            <p:extLst>
              <p:ext uri="{D42A27DB-BD31-4B8C-83A1-F6EECF244321}">
                <p14:modId xmlns:p14="http://schemas.microsoft.com/office/powerpoint/2010/main" xmlns="" val="2881235938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18</a:t>
            </a:fld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dbf9ab0b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dbf9ab0b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Household Would Use </a:t>
            </a:r>
            <a:br>
              <a:rPr lang="en-US" dirty="0" smtClean="0"/>
            </a:br>
            <a:r>
              <a:rPr lang="en-US" dirty="0" smtClean="0"/>
              <a:t>Unexpected $25,000 </a:t>
            </a:r>
            <a:endParaRPr lang="en-US" dirty="0"/>
          </a:p>
        </p:txBody>
      </p:sp>
      <p:sp>
        <p:nvSpPr>
          <p:cNvPr id="4" name="TY.RX_PR.213f_SL.dbf9ab0b_IT.f3846eb13d0c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B-1a : Uses for unexpected $25,000
Base:  All U.S. Households
Questionnaire Page B-1, Q.1a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dbf9ab0b_IT.f5e1ea1000e3_DPH.90c25fe1_TH.e79dc9835a5e_DPS.1_TS.630"/>
          <p:cNvGraphicFramePr/>
          <p:nvPr>
            <p:extLst>
              <p:ext uri="{D42A27DB-BD31-4B8C-83A1-F6EECF244321}">
                <p14:modId xmlns:p14="http://schemas.microsoft.com/office/powerpoint/2010/main" xmlns="" val="3297625194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19</a:t>
            </a:fld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066800" y="1295400"/>
            <a:ext cx="7391400" cy="455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Custom Segment Definitions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	4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Demographics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	7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Accounts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……………………………………………………………………………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2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Balance Sheets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Cards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……………………………………………………………………………….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9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rId3" action="ppaction://hlinksldjump"/>
              </a:rPr>
              <a:t>Consumer Credit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rId3" action="ppaction://hlinksldjump"/>
              </a:rPr>
              <a:t>………………………………………………………………….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rId3" action="ppaction://hlinksldjump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rId3" action="ppaction://hlinksldjump"/>
              </a:rPr>
              <a:t>9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Direct Marketing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…………………………………………………………………..	10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9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Health Insurance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………………………………………………………………….	1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52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Institutions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…………………………………………………………………………	1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78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Internet Financial 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Services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210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Investments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……………………………………………………………………….	2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31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Life Events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………………………………………………………………………...	2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61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Life Insurance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…………………………………………………………………….	2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74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Property and Casualty Insurance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	2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91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Planning and Advice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…..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308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Real Estate and Debt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  <a:hlinkClick r:id="" action="ppaction://noaction"/>
              </a:rPr>
              <a:t>……………………………………………………………	3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50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Retirement………………………………………………………………………..	379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Social Media……………………………………………………………………..	411 </a:t>
            </a:r>
            <a:endParaRPr lang="en-US" sz="1400" b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143750" algn="r"/>
              </a:tabLst>
            </a:pPr>
            <a:endParaRPr lang="en-US" sz="1400" b="0" dirty="0">
              <a:latin typeface="Times New Roman" pitchFamily="1" charset="0"/>
            </a:endParaRP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135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90000"/>
                </a:solidFill>
              </a:rPr>
              <a:t>For More Information</a:t>
            </a:r>
          </a:p>
        </p:txBody>
      </p:sp>
      <p:sp>
        <p:nvSpPr>
          <p:cNvPr id="66564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8077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indent="-6350">
              <a:spcBef>
                <a:spcPts val="3838"/>
              </a:spcBef>
            </a:pPr>
            <a:r>
              <a:rPr lang="en-US" dirty="0">
                <a:solidFill>
                  <a:srgbClr val="2347B3"/>
                </a:solidFill>
                <a:cs typeface="Arial" pitchFamily="34" charset="0"/>
              </a:rPr>
              <a:t>Consumer Financial Decisions: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>
                <a:cs typeface="Arial" pitchFamily="34" charset="0"/>
              </a:rPr>
              <a:t>Larry Cohen 	</a:t>
            </a:r>
            <a:r>
              <a:rPr lang="en-US" sz="1400" dirty="0" smtClean="0">
                <a:cs typeface="Arial" pitchFamily="34" charset="0"/>
                <a:hlinkClick r:id="rId2"/>
              </a:rPr>
              <a:t>lcohen@sbi-i.com</a:t>
            </a:r>
            <a:r>
              <a:rPr lang="en-US" sz="1400" dirty="0" smtClean="0">
                <a:cs typeface="Arial" pitchFamily="34" charset="0"/>
              </a:rPr>
              <a:t>	+</a:t>
            </a:r>
            <a:r>
              <a:rPr lang="en-US" sz="1400" dirty="0">
                <a:cs typeface="Arial" pitchFamily="34" charset="0"/>
              </a:rPr>
              <a:t>1 609 378 5044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Kathi Barringer	</a:t>
            </a:r>
            <a:r>
              <a:rPr lang="en-US" sz="1400" dirty="0" smtClean="0">
                <a:cs typeface="Arial" pitchFamily="34" charset="0"/>
                <a:hlinkClick r:id="rId3"/>
              </a:rPr>
              <a:t>kbarringer@sbi-i.com</a:t>
            </a:r>
            <a:r>
              <a:rPr lang="en-US" sz="1400" dirty="0" smtClean="0">
                <a:cs typeface="Arial" pitchFamily="34" charset="0"/>
              </a:rPr>
              <a:t>	+1 609 378 5041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Kathryn </a:t>
            </a:r>
            <a:r>
              <a:rPr lang="en-US" sz="1400" dirty="0">
                <a:cs typeface="Arial" pitchFamily="34" charset="0"/>
              </a:rPr>
              <a:t>Spring	</a:t>
            </a:r>
            <a:r>
              <a:rPr lang="en-US" sz="1400" dirty="0" smtClean="0">
                <a:cs typeface="Arial" pitchFamily="34" charset="0"/>
                <a:hlinkClick r:id="rId4"/>
              </a:rPr>
              <a:t>kspring@sbi-i.com</a:t>
            </a:r>
            <a:r>
              <a:rPr lang="en-US" sz="1400" dirty="0" smtClean="0">
                <a:cs typeface="Arial" pitchFamily="34" charset="0"/>
              </a:rPr>
              <a:t>	+1 </a:t>
            </a:r>
            <a:r>
              <a:rPr lang="en-US" sz="1400" dirty="0">
                <a:cs typeface="Arial" pitchFamily="34" charset="0"/>
              </a:rPr>
              <a:t>804 272 </a:t>
            </a:r>
            <a:r>
              <a:rPr lang="en-US" sz="1400" dirty="0" smtClean="0">
                <a:cs typeface="Arial" pitchFamily="34" charset="0"/>
              </a:rPr>
              <a:t>0270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70900" y="6543675"/>
            <a:ext cx="673100" cy="246063"/>
          </a:xfrm>
        </p:spPr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20</a:t>
            </a:fld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Box 12"/>
          <p:cNvSpPr txBox="1">
            <a:spLocks noChangeArrowheads="1"/>
          </p:cNvSpPr>
          <p:nvPr/>
        </p:nvSpPr>
        <p:spPr bwMode="auto">
          <a:xfrm>
            <a:off x="4876800" y="1511300"/>
            <a:ext cx="34290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Knollys House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17 Addiscombe Road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Croydon, Surrey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 6SR, 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+44 (0) 20 8686 5555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+44 (0) 20 8760 0635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Parkside House 3F.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2, Ichibancho, Chiyoda-ku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Tokyo 102-0082, 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+81 3 3222 6501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+81 3 3222 6508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7588" name="TextBox 11"/>
          <p:cNvSpPr txBox="1">
            <a:spLocks noChangeArrowheads="1"/>
          </p:cNvSpPr>
          <p:nvPr/>
        </p:nvSpPr>
        <p:spPr bwMode="auto">
          <a:xfrm>
            <a:off x="1066800" y="1511300"/>
            <a:ext cx="4318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4C81AE"/>
                </a:solidFill>
                <a:cs typeface="Arial" pitchFamily="34" charset="0"/>
              </a:rPr>
              <a:t>United States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333 Ravenswood Avenue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Mail: 405 El Camino Real #120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Park, California 94025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+1 650 859 4600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P.O. Box 2410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Princeton, New Jersey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+1 609 378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5044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www.strategicbusinessinsights.com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(continued)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66800" y="1219200"/>
            <a:ext cx="7543800" cy="521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Transactions……………………………………………………………………...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421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Vehicles and Credit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…..………………………………………………...............	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Attitudes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………….……………………………………………………………….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41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General Attitudes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………….……………………………………………………..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42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Institution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76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Trust in Institutions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4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92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Investment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501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Retirement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32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Credit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………….……………………………………………………….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49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Insurance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………….…………………………………………………..	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70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Health-Related Attitudes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…………………………………………………..........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87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Planning and Advice Attitudes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………….………………………………………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5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95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4" action="ppaction://hlinksldjump"/>
              </a:rPr>
              <a:t>Trust in Planners and Advisors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rId4" action="ppaction://hlinksldjump"/>
              </a:rPr>
              <a:t>………….……………………………………..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4" action="ppaction://hlinksldjump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612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Miscellaneous 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………….………………………………………………………...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	</a:t>
            </a:r>
            <a:r>
              <a:rPr lang="en-US" sz="1400" b="0" dirty="0" smtClean="0">
                <a:solidFill>
                  <a:schemeClr val="bg1">
                    <a:lumMod val="50000"/>
                  </a:schemeClr>
                </a:solidFill>
              </a:rPr>
              <a:t>629</a:t>
            </a:r>
            <a:endParaRPr lang="en-US" sz="1400" b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Appendices ………….……………………………………………………….......	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652</a:t>
            </a: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Survey Methodology……………………………………………………….........	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653</a:t>
            </a:r>
            <a:endParaRPr lang="en-US" sz="14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Survey Weighting Procedures …………………………………………..........	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658</a:t>
            </a: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Sampling Tolerance Tables …..………………………………………….........	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667</a:t>
            </a: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Calculated Variables ……... …..………………………………………….........	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674</a:t>
            </a:r>
          </a:p>
          <a:p>
            <a:pPr>
              <a:spcBef>
                <a:spcPct val="20000"/>
              </a:spcBef>
              <a:tabLst>
                <a:tab pos="7000875" algn="r"/>
              </a:tabLst>
            </a:pPr>
            <a:endParaRPr lang="en-US" sz="14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5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a2cab8d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 Segments: Generation Cohorts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077200" cy="328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All U.S. Households </a:t>
            </a:r>
            <a:r>
              <a:rPr lang="en-US" sz="1400" dirty="0" smtClean="0"/>
              <a:t>(n=4405; weighted projected population (</a:t>
            </a:r>
            <a:r>
              <a:rPr lang="en-US" sz="1400" dirty="0" err="1" smtClean="0"/>
              <a:t>wpp</a:t>
            </a:r>
            <a:r>
              <a:rPr lang="en-US" sz="1400" dirty="0" smtClean="0"/>
              <a:t>) = 133,443,000)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err="1" smtClean="0"/>
              <a:t>Millennials</a:t>
            </a:r>
            <a:r>
              <a:rPr lang="en-US" sz="1400" dirty="0" smtClean="0"/>
              <a:t>:  Primary head* was born after 1976 (n = 607; </a:t>
            </a:r>
            <a:r>
              <a:rPr lang="en-US" sz="1400" dirty="0" err="1" smtClean="0"/>
              <a:t>wpp</a:t>
            </a:r>
            <a:r>
              <a:rPr lang="en-US" sz="1400" dirty="0" smtClean="0"/>
              <a:t>=33,955,000)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Generation X </a:t>
            </a:r>
            <a:r>
              <a:rPr lang="en-US" sz="1400" dirty="0" smtClean="0"/>
              <a:t>: Primary head was born from 1963 to 1976 (n = 961;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33,668,000)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Younger Boomers </a:t>
            </a:r>
            <a:r>
              <a:rPr lang="en-US" sz="1400" dirty="0" smtClean="0"/>
              <a:t>: Primary head was born from 1954 to 1962 (n = 1104;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24,923,000)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Older Boomers </a:t>
            </a:r>
            <a:r>
              <a:rPr lang="en-US" sz="1400" dirty="0" smtClean="0"/>
              <a:t>: Primary head was born from1946 to1953 (n = 870;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17,188,000)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Silent Generation </a:t>
            </a:r>
            <a:r>
              <a:rPr lang="en-US" sz="1400" dirty="0" smtClean="0"/>
              <a:t>: Primary head was born from 1930 to1945 (n = 804;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21,190,000)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Greatest Generation </a:t>
            </a:r>
            <a:r>
              <a:rPr lang="en-US" sz="1400" dirty="0" smtClean="0"/>
              <a:t>: Primary head was born before1930 (n = 59; </a:t>
            </a:r>
            <a:r>
              <a:rPr lang="en-US" sz="1400" dirty="0" err="1" smtClean="0"/>
              <a:t>wpp</a:t>
            </a:r>
            <a:r>
              <a:rPr lang="en-US" sz="1400" dirty="0" smtClean="0"/>
              <a:t> = 2,520,000)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endParaRPr lang="en-US" sz="1200" dirty="0" smtClean="0"/>
          </a:p>
          <a:p>
            <a:pPr marL="463550" indent="-411163">
              <a:buFont typeface="Wingdings" pitchFamily="2" charset="2"/>
              <a:buNone/>
            </a:pPr>
            <a:endParaRPr lang="en-US" sz="1200" dirty="0" smtClean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endParaRPr lang="en-US" sz="1600" dirty="0" smtClean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*Primary head is the head of household making the largest contribution to household income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4226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0d175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0d1754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Of Education Of Primary Head </a:t>
            </a:r>
            <a:endParaRPr lang="en-US" dirty="0"/>
          </a:p>
        </p:txBody>
      </p:sp>
      <p:sp>
        <p:nvSpPr>
          <p:cNvPr id="4" name="TY.RX_PR.213f_SL.0d175418_IT.8bed1f901f9b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O-9: Highest level of education of primary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ead
Base:  All U.S. Households
Questionnaire Page O-3, Q.9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0d175418_IT.f2580220c979_DPH.90c25fe1_TH.a61b73e07712_DPS.1_TS.13"/>
          <p:cNvGraphicFramePr/>
          <p:nvPr>
            <p:extLst>
              <p:ext uri="{D42A27DB-BD31-4B8C-83A1-F6EECF244321}">
                <p14:modId xmlns:p14="http://schemas.microsoft.com/office/powerpoint/2010/main" xmlns="" val="3473181700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ba2343e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ba2343e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Household Marital Status</a:t>
            </a:r>
            <a:endParaRPr lang="en-CA" dirty="0"/>
          </a:p>
        </p:txBody>
      </p:sp>
      <p:sp>
        <p:nvSpPr>
          <p:cNvPr id="4" name="TY.RX_PR.213f_SL.ba2343e0_IT.2df304ffbdb1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A-9: Marital status
Base:  All U.S. Households
Questionnaire Page A-2, Q.9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ba2343e0_IT.fe4a884c8bb9_DPH.90c25fe1_TH.128de5aae8a1_DPS.1_TS.17"/>
          <p:cNvGraphicFramePr/>
          <p:nvPr/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1a200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1a2000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Making Various Financial Transactions</a:t>
            </a:r>
            <a:endParaRPr lang="en-US" sz="1800" dirty="0"/>
          </a:p>
        </p:txBody>
      </p:sp>
      <p:sp>
        <p:nvSpPr>
          <p:cNvPr id="4" name="TY.RX_PR.213f_SL.1a200050_IT.133e273b2d19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TRNS: Incidence of types of financial transactions (excluding cash)
Base:  All U.S. Households
Balance Sheet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1a200050_IT.b0380e1d4fe1_DPH.90c25fe1_TH.1b03389a592b_DPS.1_TS.423"/>
          <p:cNvGraphicFramePr/>
          <p:nvPr>
            <p:extLst>
              <p:ext uri="{D42A27DB-BD31-4B8C-83A1-F6EECF244321}">
                <p14:modId xmlns:p14="http://schemas.microsoft.com/office/powerpoint/2010/main" xmlns="" val="2987383835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7a4b2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7a4b24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Online Banking </a:t>
            </a:r>
            <a:endParaRPr lang="en-CA" dirty="0"/>
          </a:p>
        </p:txBody>
      </p:sp>
      <p:sp>
        <p:nvSpPr>
          <p:cNvPr id="4" name="TY.RX_PR.213f_SL.7a4b2402_IT.a74891b2026a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B-11aA: Online banking
Base:  Have access to the Internet
Questionnaire Page B-5, Q.11a, Col 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7a4b2402_IT.fd91c0b3db60_DPH.90c25fe1_TH.c48563e2c0a7_DPS.1_TS.211"/>
          <p:cNvGraphicFramePr/>
          <p:nvPr>
            <p:extLst>
              <p:ext uri="{D42A27DB-BD31-4B8C-83A1-F6EECF244321}">
                <p14:modId xmlns:p14="http://schemas.microsoft.com/office/powerpoint/2010/main" xmlns="" val="403363350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13f_SL.abda0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13f_SL.abda05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Incidences Of Owning Securities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TY.RX_PR.213f_SL.abda0570_IT.bc22733b059f"/>
          <p:cNvSpPr>
            <a:spLocks noGrp="1"/>
          </p:cNvSpPr>
          <p:nvPr>
            <p:ph type="title" idx="4294967295"/>
          </p:nvPr>
        </p:nvSpPr>
        <p:spPr>
          <a:xfrm>
            <a:off x="0" y="5778500"/>
            <a:ext cx="8445500" cy="749300"/>
          </a:xfrm>
          <a:prstGeom prst="rect">
            <a:avLst/>
          </a:prstGeom>
          <a:ln w="9525">
            <a:noFill/>
          </a:ln>
        </p:spPr>
        <p:txBody>
          <a:bodyPr vert="horz" wrap="square" lIns="320040" tIns="45720" rIns="0" bIns="45720" rtlCol="0" anchor="b" anchorCtr="0">
            <a:noAutofit/>
          </a:bodyPr>
          <a:lstStyle/>
          <a:p>
            <a:pPr algn="l"/>
            <a:r>
              <a:rPr lang="en-US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Table E-17A : Ownership of securities - Summary
Base:  All U.S. Households
Questionnaire Pages E-5, Q.10a; E-10, Q.17, Col A; E-4, Q.8a, Col 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213f_SL.abda0570_IT.7710c922d1be_DPH.90c25fe1_TH.349aca71c544_DPS.1_TS.232"/>
          <p:cNvGraphicFramePr/>
          <p:nvPr>
            <p:extLst>
              <p:ext uri="{D42A27DB-BD31-4B8C-83A1-F6EECF244321}">
                <p14:modId xmlns:p14="http://schemas.microsoft.com/office/powerpoint/2010/main" xmlns="" val="2552546613"/>
              </p:ext>
            </p:extLst>
          </p:nvPr>
        </p:nvGraphicFramePr>
        <p:xfrm>
          <a:off x="762000" y="1651000"/>
          <a:ext cx="762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GA shell">
  <a:themeElements>
    <a:clrScheme name="CGA 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7030A0"/>
      </a:accent2>
      <a:accent3>
        <a:srgbClr val="FF0000"/>
      </a:accent3>
      <a:accent4>
        <a:srgbClr val="00B050"/>
      </a:accent4>
      <a:accent5>
        <a:srgbClr val="FFFF00"/>
      </a:accent5>
      <a:accent6>
        <a:srgbClr val="00B0F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9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9059</TotalTime>
  <Words>612</Words>
  <Application>Microsoft Office PowerPoint</Application>
  <PresentationFormat>On-screen Show (4:3)</PresentationFormat>
  <Paragraphs>146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CGA shell</vt:lpstr>
      <vt:lpstr>Slide 1</vt:lpstr>
      <vt:lpstr>Contents</vt:lpstr>
      <vt:lpstr>Contents (continued)</vt:lpstr>
      <vt:lpstr> Custom Segments: Generation Cohorts</vt:lpstr>
      <vt:lpstr>Highest Level Of Education Of Primary Head </vt:lpstr>
      <vt:lpstr>Household Marital Status</vt:lpstr>
      <vt:lpstr>Incidences Of Making Various Financial Transactions</vt:lpstr>
      <vt:lpstr>Online Banking </vt:lpstr>
      <vt:lpstr>Incidences Of Owning Securities </vt:lpstr>
      <vt:lpstr>Mean Values Of Securities ($000s)</vt:lpstr>
      <vt:lpstr>Incidences Of Having Life Insurance </vt:lpstr>
      <vt:lpstr>Incidences Of Having Homeowner's Or Renter's Insurance On Primary Home</vt:lpstr>
      <vt:lpstr>Incidences Of Having Loans  On Primary Home </vt:lpstr>
      <vt:lpstr>Mean Debts On Primary Home ($000s)</vt:lpstr>
      <vt:lpstr>Incidences Of Owning Retirement Accounts</vt:lpstr>
      <vt:lpstr>Mean Amounts Held In  Retirement Accounts ($000s)</vt:lpstr>
      <vt:lpstr>Household's Financial Strategy </vt:lpstr>
      <vt:lpstr>Household's Financial Confidence</vt:lpstr>
      <vt:lpstr>How Household Would Use  Unexpected $25,000 </vt:lpstr>
      <vt:lpstr>  For More Information</vt:lpstr>
      <vt:lpstr>Slide 21</vt:lpstr>
    </vt:vector>
  </TitlesOfParts>
  <Company>Strategic Business Insights (SBI)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| 2014-15 MacroMonitor Standard Graphic Analysis (SGA) Sample</dc:title>
  <dc:creator>Consumer Financial Decisions (CFD)</dc:creator>
  <cp:lastModifiedBy>kjwhitman</cp:lastModifiedBy>
  <cp:revision>765</cp:revision>
  <cp:lastPrinted>2013-03-07T20:03:23Z</cp:lastPrinted>
  <dcterms:created xsi:type="dcterms:W3CDTF">2010-11-03T17:14:33Z</dcterms:created>
  <dcterms:modified xsi:type="dcterms:W3CDTF">2015-06-25T00:38:53Z</dcterms:modified>
</cp:coreProperties>
</file>